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58"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y Inckle" initials="KI" lastIdx="6" clrIdx="0">
    <p:extLst>
      <p:ext uri="{19B8F6BF-5375-455C-9EA6-DF929625EA0E}">
        <p15:presenceInfo xmlns:p15="http://schemas.microsoft.com/office/powerpoint/2012/main" userId="S-1-5-21-2927862127-3899501615-3304253688-12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2" y="37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358B16-30E9-4ED3-A30B-C3AD083C70E5}" type="datetimeFigureOut">
              <a:rPr lang="en-GB" smtClean="0"/>
              <a:t>21/07/2026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2676D7-6C55-44AA-B81D-1AA043A29E67}" type="slidenum">
              <a:rPr lang="en-GB" smtClean="0"/>
              <a:t>‹#›</a:t>
            </a:fld>
            <a:endParaRPr lang="en-GB"/>
          </a:p>
        </p:txBody>
      </p:sp>
    </p:spTree>
    <p:extLst>
      <p:ext uri="{BB962C8B-B14F-4D97-AF65-F5344CB8AC3E}">
        <p14:creationId xmlns:p14="http://schemas.microsoft.com/office/powerpoint/2010/main" val="3055001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BD0C1-EC09-4F9C-B853-715CA9F8882B}"/>
              </a:ext>
            </a:extLst>
          </p:cNvPr>
          <p:cNvSpPr>
            <a:spLocks noGrp="1"/>
          </p:cNvSpPr>
          <p:nvPr>
            <p:ph type="ctrTitle" hasCustomPrompt="1"/>
          </p:nvPr>
        </p:nvSpPr>
        <p:spPr>
          <a:xfrm>
            <a:off x="0" y="0"/>
            <a:ext cx="12192000" cy="2181283"/>
          </a:xfrm>
          <a:prstGeom prst="rect">
            <a:avLst/>
          </a:prstGeom>
          <a:solidFill>
            <a:schemeClr val="accent2">
              <a:lumMod val="75000"/>
            </a:schemeClr>
          </a:solidFill>
        </p:spPr>
        <p:txBody>
          <a:bodyPr anchor="ctr"/>
          <a:lstStyle>
            <a:lvl1pPr algn="ctr">
              <a:defRPr lang="en-US" sz="5400" kern="1200" dirty="0">
                <a:solidFill>
                  <a:schemeClr val="bg1">
                    <a:lumMod val="95000"/>
                  </a:schemeClr>
                </a:solidFill>
                <a:latin typeface="Verdana" panose="020B0604030504040204" pitchFamily="34" charset="0"/>
                <a:ea typeface="Verdana" panose="020B0604030504040204" pitchFamily="34" charset="0"/>
                <a:cs typeface="+mj-cs"/>
              </a:defRPr>
            </a:lvl1pPr>
          </a:lstStyle>
          <a:p>
            <a:r>
              <a:rPr lang="en-US"/>
              <a:t>Click to edit Title slide</a:t>
            </a:r>
            <a:endParaRPr lang="en-GB"/>
          </a:p>
        </p:txBody>
      </p:sp>
      <p:sp>
        <p:nvSpPr>
          <p:cNvPr id="3" name="Subtitle 2">
            <a:extLst>
              <a:ext uri="{FF2B5EF4-FFF2-40B4-BE49-F238E27FC236}">
                <a16:creationId xmlns:a16="http://schemas.microsoft.com/office/drawing/2014/main" id="{EE246010-7297-4A0D-BF7C-2CB5B8A4CE26}"/>
              </a:ext>
            </a:extLst>
          </p:cNvPr>
          <p:cNvSpPr>
            <a:spLocks noGrp="1"/>
          </p:cNvSpPr>
          <p:nvPr>
            <p:ph type="subTitle" idx="1"/>
          </p:nvPr>
        </p:nvSpPr>
        <p:spPr>
          <a:xfrm>
            <a:off x="1524000" y="5153611"/>
            <a:ext cx="9144000" cy="473571"/>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1718B26-9452-427E-BBFF-A15FCCD502D8}"/>
              </a:ext>
            </a:extLst>
          </p:cNvPr>
          <p:cNvSpPr>
            <a:spLocks noGrp="1"/>
          </p:cNvSpPr>
          <p:nvPr>
            <p:ph type="dt" sz="half" idx="10"/>
          </p:nvPr>
        </p:nvSpPr>
        <p:spPr>
          <a:xfrm>
            <a:off x="10668000" y="6351782"/>
            <a:ext cx="1371600" cy="405067"/>
          </a:xfrm>
          <a:prstGeom prst="rect">
            <a:avLst/>
          </a:prstGeom>
        </p:spPr>
        <p:txBody>
          <a:bodyPr/>
          <a:lstStyle>
            <a:lvl1pPr algn="ctr">
              <a:defRPr>
                <a:solidFill>
                  <a:schemeClr val="accent3">
                    <a:lumMod val="75000"/>
                  </a:schemeClr>
                </a:solidFill>
              </a:defRPr>
            </a:lvl1pPr>
          </a:lstStyle>
          <a:p>
            <a:fld id="{C9DCE7D5-51AE-4CF8-BB14-C96CBFB3DEC1}" type="datetime1">
              <a:rPr lang="en-GB" smtClean="0"/>
              <a:t>21/07/2026</a:t>
            </a:fld>
            <a:endParaRPr lang="en-GB"/>
          </a:p>
        </p:txBody>
      </p:sp>
      <p:sp>
        <p:nvSpPr>
          <p:cNvPr id="9" name="Picture Placeholder 8">
            <a:extLst>
              <a:ext uri="{FF2B5EF4-FFF2-40B4-BE49-F238E27FC236}">
                <a16:creationId xmlns:a16="http://schemas.microsoft.com/office/drawing/2014/main" id="{B321E20E-8079-44F1-8965-E8786D923FBA}"/>
              </a:ext>
            </a:extLst>
          </p:cNvPr>
          <p:cNvSpPr>
            <a:spLocks noGrp="1"/>
          </p:cNvSpPr>
          <p:nvPr>
            <p:ph type="pic" sz="quarter" idx="11"/>
          </p:nvPr>
        </p:nvSpPr>
        <p:spPr>
          <a:xfrm>
            <a:off x="3544888" y="2252893"/>
            <a:ext cx="5345112" cy="2798762"/>
          </a:xfrm>
        </p:spPr>
        <p:txBody>
          <a:bodyPr/>
          <a:lstStyle/>
          <a:p>
            <a:endParaRPr lang="en-GB"/>
          </a:p>
        </p:txBody>
      </p:sp>
      <p:pic>
        <p:nvPicPr>
          <p:cNvPr id="8" name="Picture 7">
            <a:extLst>
              <a:ext uri="{FF2B5EF4-FFF2-40B4-BE49-F238E27FC236}">
                <a16:creationId xmlns:a16="http://schemas.microsoft.com/office/drawing/2014/main" id="{6B317993-A86B-447F-B503-AF77CAD131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1300" y="5751404"/>
            <a:ext cx="2829400" cy="1005445"/>
          </a:xfrm>
          <a:prstGeom prst="rect">
            <a:avLst/>
          </a:prstGeom>
        </p:spPr>
      </p:pic>
    </p:spTree>
    <p:extLst>
      <p:ext uri="{BB962C8B-B14F-4D97-AF65-F5344CB8AC3E}">
        <p14:creationId xmlns:p14="http://schemas.microsoft.com/office/powerpoint/2010/main" val="2297150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043B8-2CE9-425E-AF9D-9AB282D178C2}"/>
              </a:ext>
            </a:extLst>
          </p:cNvPr>
          <p:cNvSpPr>
            <a:spLocks noGrp="1"/>
          </p:cNvSpPr>
          <p:nvPr>
            <p:ph type="title" hasCustomPrompt="1"/>
          </p:nvPr>
        </p:nvSpPr>
        <p:spPr>
          <a:xfrm>
            <a:off x="0" y="1"/>
            <a:ext cx="12192000" cy="1343818"/>
          </a:xfrm>
          <a:prstGeom prst="rect">
            <a:avLst/>
          </a:prstGeom>
          <a:solidFill>
            <a:schemeClr val="accent2">
              <a:lumMod val="75000"/>
            </a:schemeClr>
          </a:solidFill>
        </p:spPr>
        <p:txBody>
          <a:bodyPr/>
          <a:lstStyle>
            <a:lvl1pPr>
              <a:defRPr>
                <a:solidFill>
                  <a:schemeClr val="bg1">
                    <a:lumMod val="95000"/>
                  </a:schemeClr>
                </a:solidFill>
              </a:defRPr>
            </a:lvl1pPr>
          </a:lstStyle>
          <a:p>
            <a:r>
              <a:rPr lang="en-US"/>
              <a:t>Click to edit standard slide</a:t>
            </a:r>
            <a:endParaRPr lang="en-GB"/>
          </a:p>
        </p:txBody>
      </p:sp>
      <p:sp>
        <p:nvSpPr>
          <p:cNvPr id="3" name="Content Placeholder 2">
            <a:extLst>
              <a:ext uri="{FF2B5EF4-FFF2-40B4-BE49-F238E27FC236}">
                <a16:creationId xmlns:a16="http://schemas.microsoft.com/office/drawing/2014/main" id="{270E8AD7-A9E8-4C9D-AAF2-A960E8CFBF78}"/>
              </a:ext>
            </a:extLst>
          </p:cNvPr>
          <p:cNvSpPr>
            <a:spLocks noGrp="1"/>
          </p:cNvSpPr>
          <p:nvPr>
            <p:ph idx="1"/>
          </p:nvPr>
        </p:nvSpPr>
        <p:spPr>
          <a:xfrm>
            <a:off x="149225" y="1440610"/>
            <a:ext cx="6647501" cy="528086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79C1F7C1-DD6D-40BE-B83E-F895244403D5}"/>
              </a:ext>
            </a:extLst>
          </p:cNvPr>
          <p:cNvSpPr>
            <a:spLocks noGrp="1"/>
          </p:cNvSpPr>
          <p:nvPr>
            <p:ph type="sldNum" sz="quarter" idx="12"/>
          </p:nvPr>
        </p:nvSpPr>
        <p:spPr>
          <a:xfrm>
            <a:off x="11670402" y="6356350"/>
            <a:ext cx="372373" cy="365125"/>
          </a:xfrm>
          <a:prstGeom prst="rect">
            <a:avLst/>
          </a:prstGeom>
        </p:spPr>
        <p:txBody>
          <a:bodyPr/>
          <a:lstStyle/>
          <a:p>
            <a:fld id="{0F0321DB-921B-4637-BD7B-BDE1E05C32B9}" type="slidenum">
              <a:rPr lang="en-GB" smtClean="0"/>
              <a:t>‹#›</a:t>
            </a:fld>
            <a:endParaRPr lang="en-GB"/>
          </a:p>
        </p:txBody>
      </p:sp>
      <p:sp>
        <p:nvSpPr>
          <p:cNvPr id="8" name="Picture Placeholder 7">
            <a:extLst>
              <a:ext uri="{FF2B5EF4-FFF2-40B4-BE49-F238E27FC236}">
                <a16:creationId xmlns:a16="http://schemas.microsoft.com/office/drawing/2014/main" id="{56F0BEE2-2CC3-4E50-B704-58EB171E0F08}"/>
              </a:ext>
            </a:extLst>
          </p:cNvPr>
          <p:cNvSpPr>
            <a:spLocks noGrp="1"/>
          </p:cNvSpPr>
          <p:nvPr>
            <p:ph type="pic" sz="quarter" idx="13"/>
          </p:nvPr>
        </p:nvSpPr>
        <p:spPr>
          <a:xfrm>
            <a:off x="6919274" y="1440610"/>
            <a:ext cx="5123501" cy="4309741"/>
          </a:xfrm>
          <a:prstGeom prst="rect">
            <a:avLst/>
          </a:prstGeom>
        </p:spPr>
        <p:txBody>
          <a:bodyPr/>
          <a:lstStyle/>
          <a:p>
            <a:endParaRPr lang="en-GB"/>
          </a:p>
        </p:txBody>
      </p:sp>
      <p:sp>
        <p:nvSpPr>
          <p:cNvPr id="12" name="Text Placeholder 11">
            <a:extLst>
              <a:ext uri="{FF2B5EF4-FFF2-40B4-BE49-F238E27FC236}">
                <a16:creationId xmlns:a16="http://schemas.microsoft.com/office/drawing/2014/main" id="{2C6EC358-691F-4122-9C00-6DB60A0A2A55}"/>
              </a:ext>
            </a:extLst>
          </p:cNvPr>
          <p:cNvSpPr>
            <a:spLocks noGrp="1"/>
          </p:cNvSpPr>
          <p:nvPr>
            <p:ph type="body" sz="quarter" idx="14" hasCustomPrompt="1"/>
          </p:nvPr>
        </p:nvSpPr>
        <p:spPr>
          <a:xfrm>
            <a:off x="6919913" y="5826125"/>
            <a:ext cx="3892550" cy="895350"/>
          </a:xfrm>
          <a:prstGeom prst="rect">
            <a:avLst/>
          </a:prstGeom>
        </p:spPr>
        <p:txBody>
          <a:bodyPr>
            <a:normAutofit/>
          </a:bodyPr>
          <a:lstStyle>
            <a:lvl1pPr marL="0" indent="0">
              <a:buNone/>
              <a:defRPr sz="2000"/>
            </a:lvl1pPr>
          </a:lstStyle>
          <a:p>
            <a:pPr lvl="0"/>
            <a:r>
              <a:rPr lang="en-US"/>
              <a:t>Picture caption</a:t>
            </a:r>
            <a:endParaRPr lang="en-GB"/>
          </a:p>
        </p:txBody>
      </p:sp>
      <p:pic>
        <p:nvPicPr>
          <p:cNvPr id="13" name="Picture 12">
            <a:extLst>
              <a:ext uri="{FF2B5EF4-FFF2-40B4-BE49-F238E27FC236}">
                <a16:creationId xmlns:a16="http://schemas.microsoft.com/office/drawing/2014/main" id="{951D8D67-A9E8-430D-A003-2C2871DED6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7578" y="5908030"/>
            <a:ext cx="603038" cy="813444"/>
          </a:xfrm>
          <a:prstGeom prst="rect">
            <a:avLst/>
          </a:prstGeom>
        </p:spPr>
      </p:pic>
    </p:spTree>
    <p:extLst>
      <p:ext uri="{BB962C8B-B14F-4D97-AF65-F5344CB8AC3E}">
        <p14:creationId xmlns:p14="http://schemas.microsoft.com/office/powerpoint/2010/main" val="3529263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6F3384-A64D-436E-A8F5-CEE24C29B9C7}"/>
              </a:ext>
            </a:extLst>
          </p:cNvPr>
          <p:cNvSpPr>
            <a:spLocks noGrp="1"/>
          </p:cNvSpPr>
          <p:nvPr>
            <p:ph type="title" hasCustomPrompt="1"/>
          </p:nvPr>
        </p:nvSpPr>
        <p:spPr>
          <a:xfrm>
            <a:off x="0" y="1"/>
            <a:ext cx="12192000" cy="1343818"/>
          </a:xfrm>
          <a:prstGeom prst="rect">
            <a:avLst/>
          </a:prstGeom>
          <a:solidFill>
            <a:schemeClr val="accent2">
              <a:lumMod val="75000"/>
            </a:schemeClr>
          </a:solidFill>
        </p:spPr>
        <p:txBody>
          <a:bodyPr/>
          <a:lstStyle>
            <a:lvl1pPr>
              <a:defRPr>
                <a:solidFill>
                  <a:schemeClr val="bg1">
                    <a:lumMod val="95000"/>
                  </a:schemeClr>
                </a:solidFill>
              </a:defRPr>
            </a:lvl1pPr>
          </a:lstStyle>
          <a:p>
            <a:r>
              <a:rPr lang="en-US"/>
              <a:t>Click to edit picture and title slide</a:t>
            </a:r>
            <a:endParaRPr lang="en-GB"/>
          </a:p>
        </p:txBody>
      </p:sp>
      <p:sp>
        <p:nvSpPr>
          <p:cNvPr id="8" name="Slide Number Placeholder 5">
            <a:extLst>
              <a:ext uri="{FF2B5EF4-FFF2-40B4-BE49-F238E27FC236}">
                <a16:creationId xmlns:a16="http://schemas.microsoft.com/office/drawing/2014/main" id="{9704D5B3-4425-4B95-BF20-B602EF6134D6}"/>
              </a:ext>
            </a:extLst>
          </p:cNvPr>
          <p:cNvSpPr>
            <a:spLocks noGrp="1"/>
          </p:cNvSpPr>
          <p:nvPr>
            <p:ph type="sldNum" sz="quarter" idx="12"/>
          </p:nvPr>
        </p:nvSpPr>
        <p:spPr>
          <a:xfrm>
            <a:off x="11670402" y="6356350"/>
            <a:ext cx="372373" cy="365125"/>
          </a:xfrm>
          <a:prstGeom prst="rect">
            <a:avLst/>
          </a:prstGeom>
        </p:spPr>
        <p:txBody>
          <a:bodyPr/>
          <a:lstStyle/>
          <a:p>
            <a:fld id="{0F0321DB-921B-4637-BD7B-BDE1E05C32B9}" type="slidenum">
              <a:rPr lang="en-GB" smtClean="0"/>
              <a:t>‹#›</a:t>
            </a:fld>
            <a:endParaRPr lang="en-GB"/>
          </a:p>
        </p:txBody>
      </p:sp>
      <p:sp>
        <p:nvSpPr>
          <p:cNvPr id="9" name="Picture Placeholder 7">
            <a:extLst>
              <a:ext uri="{FF2B5EF4-FFF2-40B4-BE49-F238E27FC236}">
                <a16:creationId xmlns:a16="http://schemas.microsoft.com/office/drawing/2014/main" id="{900C00CC-5425-46FA-B981-4A22828A9539}"/>
              </a:ext>
            </a:extLst>
          </p:cNvPr>
          <p:cNvSpPr>
            <a:spLocks noGrp="1"/>
          </p:cNvSpPr>
          <p:nvPr>
            <p:ph type="pic" sz="quarter" idx="13"/>
          </p:nvPr>
        </p:nvSpPr>
        <p:spPr>
          <a:xfrm>
            <a:off x="0" y="1343820"/>
            <a:ext cx="12192000" cy="5514180"/>
          </a:xfrm>
          <a:prstGeom prst="rect">
            <a:avLst/>
          </a:prstGeom>
        </p:spPr>
        <p:txBody>
          <a:bodyPr/>
          <a:lstStyle/>
          <a:p>
            <a:endParaRPr lang="en-GB"/>
          </a:p>
        </p:txBody>
      </p:sp>
      <p:sp>
        <p:nvSpPr>
          <p:cNvPr id="11" name="Text Placeholder 11">
            <a:extLst>
              <a:ext uri="{FF2B5EF4-FFF2-40B4-BE49-F238E27FC236}">
                <a16:creationId xmlns:a16="http://schemas.microsoft.com/office/drawing/2014/main" id="{056E9096-96F3-4882-8EE5-8A02A0C6BC90}"/>
              </a:ext>
            </a:extLst>
          </p:cNvPr>
          <p:cNvSpPr>
            <a:spLocks noGrp="1"/>
          </p:cNvSpPr>
          <p:nvPr>
            <p:ph type="body" sz="quarter" idx="14" hasCustomPrompt="1"/>
          </p:nvPr>
        </p:nvSpPr>
        <p:spPr>
          <a:xfrm>
            <a:off x="149225" y="6356349"/>
            <a:ext cx="10663238" cy="365126"/>
          </a:xfrm>
          <a:prstGeom prst="rect">
            <a:avLst/>
          </a:prstGeom>
          <a:solidFill>
            <a:schemeClr val="bg1">
              <a:lumMod val="95000"/>
            </a:schemeClr>
          </a:solidFill>
        </p:spPr>
        <p:txBody>
          <a:bodyPr>
            <a:normAutofit/>
          </a:bodyPr>
          <a:lstStyle>
            <a:lvl1pPr marL="0" indent="0" algn="ctr">
              <a:buNone/>
              <a:defRPr sz="2000"/>
            </a:lvl1pPr>
          </a:lstStyle>
          <a:p>
            <a:pPr lvl="0"/>
            <a:r>
              <a:rPr lang="en-US"/>
              <a:t>Picture caption</a:t>
            </a:r>
            <a:endParaRPr lang="en-GB"/>
          </a:p>
        </p:txBody>
      </p:sp>
      <p:pic>
        <p:nvPicPr>
          <p:cNvPr id="12" name="Picture 11">
            <a:extLst>
              <a:ext uri="{FF2B5EF4-FFF2-40B4-BE49-F238E27FC236}">
                <a16:creationId xmlns:a16="http://schemas.microsoft.com/office/drawing/2014/main" id="{382A3885-AB0F-462E-8390-78ACE4568D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7578" y="5908030"/>
            <a:ext cx="603038" cy="813444"/>
          </a:xfrm>
          <a:prstGeom prst="rect">
            <a:avLst/>
          </a:prstGeom>
        </p:spPr>
      </p:pic>
    </p:spTree>
    <p:extLst>
      <p:ext uri="{BB962C8B-B14F-4D97-AF65-F5344CB8AC3E}">
        <p14:creationId xmlns:p14="http://schemas.microsoft.com/office/powerpoint/2010/main" val="3359976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783CE-FFE6-4129-8D00-D51C7D3874B5}"/>
              </a:ext>
            </a:extLst>
          </p:cNvPr>
          <p:cNvSpPr>
            <a:spLocks noGrp="1"/>
          </p:cNvSpPr>
          <p:nvPr>
            <p:ph type="title" hasCustomPrompt="1"/>
          </p:nvPr>
        </p:nvSpPr>
        <p:spPr/>
        <p:txBody>
          <a:bodyPr/>
          <a:lstStyle>
            <a:lvl1pPr>
              <a:defRPr/>
            </a:lvl1pPr>
          </a:lstStyle>
          <a:p>
            <a:r>
              <a:rPr lang="en-US"/>
              <a:t>Click to edit text and title slide</a:t>
            </a:r>
            <a:endParaRPr lang="en-GB"/>
          </a:p>
        </p:txBody>
      </p:sp>
      <p:sp>
        <p:nvSpPr>
          <p:cNvPr id="3" name="Slide Number Placeholder 2">
            <a:extLst>
              <a:ext uri="{FF2B5EF4-FFF2-40B4-BE49-F238E27FC236}">
                <a16:creationId xmlns:a16="http://schemas.microsoft.com/office/drawing/2014/main" id="{13EFCB6C-F3DC-4347-97FD-3582165E160C}"/>
              </a:ext>
            </a:extLst>
          </p:cNvPr>
          <p:cNvSpPr>
            <a:spLocks noGrp="1"/>
          </p:cNvSpPr>
          <p:nvPr>
            <p:ph type="sldNum" sz="quarter" idx="10"/>
          </p:nvPr>
        </p:nvSpPr>
        <p:spPr/>
        <p:txBody>
          <a:bodyPr/>
          <a:lstStyle/>
          <a:p>
            <a:fld id="{0F0321DB-921B-4637-BD7B-BDE1E05C32B9}" type="slidenum">
              <a:rPr lang="en-GB" smtClean="0"/>
              <a:pPr/>
              <a:t>‹#›</a:t>
            </a:fld>
            <a:endParaRPr lang="en-GB"/>
          </a:p>
        </p:txBody>
      </p:sp>
      <p:sp>
        <p:nvSpPr>
          <p:cNvPr id="4" name="Content Placeholder 2">
            <a:extLst>
              <a:ext uri="{FF2B5EF4-FFF2-40B4-BE49-F238E27FC236}">
                <a16:creationId xmlns:a16="http://schemas.microsoft.com/office/drawing/2014/main" id="{385154DC-746B-4B53-94C8-006D0206E62A}"/>
              </a:ext>
            </a:extLst>
          </p:cNvPr>
          <p:cNvSpPr>
            <a:spLocks noGrp="1"/>
          </p:cNvSpPr>
          <p:nvPr>
            <p:ph idx="1"/>
          </p:nvPr>
        </p:nvSpPr>
        <p:spPr>
          <a:xfrm>
            <a:off x="218236" y="1440609"/>
            <a:ext cx="11442720" cy="479628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04776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33F12-6CD9-4119-9DED-F0BE77AB2B0B}"/>
              </a:ext>
            </a:extLst>
          </p:cNvPr>
          <p:cNvSpPr>
            <a:spLocks noGrp="1"/>
          </p:cNvSpPr>
          <p:nvPr>
            <p:ph type="title" hasCustomPrompt="1"/>
          </p:nvPr>
        </p:nvSpPr>
        <p:spPr/>
        <p:txBody>
          <a:bodyPr/>
          <a:lstStyle>
            <a:lvl1pPr>
              <a:defRPr/>
            </a:lvl1pPr>
          </a:lstStyle>
          <a:p>
            <a:r>
              <a:rPr lang="en-US"/>
              <a:t>Click to edit final slide</a:t>
            </a:r>
            <a:endParaRPr lang="en-GB"/>
          </a:p>
        </p:txBody>
      </p:sp>
      <p:sp>
        <p:nvSpPr>
          <p:cNvPr id="3" name="Slide Number Placeholder 2">
            <a:extLst>
              <a:ext uri="{FF2B5EF4-FFF2-40B4-BE49-F238E27FC236}">
                <a16:creationId xmlns:a16="http://schemas.microsoft.com/office/drawing/2014/main" id="{24680219-C835-41E8-A759-3F36BD15BBE4}"/>
              </a:ext>
            </a:extLst>
          </p:cNvPr>
          <p:cNvSpPr>
            <a:spLocks noGrp="1"/>
          </p:cNvSpPr>
          <p:nvPr>
            <p:ph type="sldNum" sz="quarter" idx="10"/>
          </p:nvPr>
        </p:nvSpPr>
        <p:spPr/>
        <p:txBody>
          <a:bodyPr/>
          <a:lstStyle/>
          <a:p>
            <a:fld id="{0F0321DB-921B-4637-BD7B-BDE1E05C32B9}" type="slidenum">
              <a:rPr lang="en-GB" smtClean="0"/>
              <a:pPr/>
              <a:t>‹#›</a:t>
            </a:fld>
            <a:endParaRPr lang="en-GB"/>
          </a:p>
        </p:txBody>
      </p:sp>
      <p:sp>
        <p:nvSpPr>
          <p:cNvPr id="12" name="Text Placeholder 11">
            <a:extLst>
              <a:ext uri="{FF2B5EF4-FFF2-40B4-BE49-F238E27FC236}">
                <a16:creationId xmlns:a16="http://schemas.microsoft.com/office/drawing/2014/main" id="{395EE8A5-B47A-4DCE-8822-D401799F1005}"/>
              </a:ext>
            </a:extLst>
          </p:cNvPr>
          <p:cNvSpPr>
            <a:spLocks noGrp="1"/>
          </p:cNvSpPr>
          <p:nvPr>
            <p:ph type="body" sz="quarter" idx="11"/>
          </p:nvPr>
        </p:nvSpPr>
        <p:spPr>
          <a:xfrm>
            <a:off x="756442" y="1380922"/>
            <a:ext cx="10679113" cy="42486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a:extLst>
              <a:ext uri="{FF2B5EF4-FFF2-40B4-BE49-F238E27FC236}">
                <a16:creationId xmlns:a16="http://schemas.microsoft.com/office/drawing/2014/main" id="{77B0472A-3697-413A-962A-7FFC88068D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1300" y="5751404"/>
            <a:ext cx="2829400" cy="1005445"/>
          </a:xfrm>
          <a:prstGeom prst="rect">
            <a:avLst/>
          </a:prstGeom>
        </p:spPr>
      </p:pic>
    </p:spTree>
    <p:extLst>
      <p:ext uri="{BB962C8B-B14F-4D97-AF65-F5344CB8AC3E}">
        <p14:creationId xmlns:p14="http://schemas.microsoft.com/office/powerpoint/2010/main" val="17234648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7739B6-6094-4BE1-A938-D4EA4CF78BF9}"/>
              </a:ext>
            </a:extLst>
          </p:cNvPr>
          <p:cNvSpPr>
            <a:spLocks noGrp="1"/>
          </p:cNvSpPr>
          <p:nvPr>
            <p:ph type="title"/>
          </p:nvPr>
        </p:nvSpPr>
        <p:spPr>
          <a:xfrm>
            <a:off x="0" y="0"/>
            <a:ext cx="12192000" cy="1325563"/>
          </a:xfrm>
          <a:prstGeom prst="rect">
            <a:avLst/>
          </a:prstGeom>
          <a:solidFill>
            <a:schemeClr val="accent2">
              <a:lumMod val="75000"/>
            </a:schemeClr>
          </a:solidFill>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D07C74-4500-4701-86E2-7220936B3F4A}"/>
              </a:ext>
            </a:extLst>
          </p:cNvPr>
          <p:cNvSpPr>
            <a:spLocks noGrp="1"/>
          </p:cNvSpPr>
          <p:nvPr>
            <p:ph type="body" idx="1"/>
          </p:nvPr>
        </p:nvSpPr>
        <p:spPr>
          <a:xfrm>
            <a:off x="112336" y="1429698"/>
            <a:ext cx="11929344" cy="52917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D365E246-8610-4838-BEBC-0365C7AA7DDD}"/>
              </a:ext>
            </a:extLst>
          </p:cNvPr>
          <p:cNvSpPr>
            <a:spLocks noGrp="1"/>
          </p:cNvSpPr>
          <p:nvPr>
            <p:ph type="sldNum" sz="quarter" idx="4"/>
          </p:nvPr>
        </p:nvSpPr>
        <p:spPr>
          <a:xfrm>
            <a:off x="11660956" y="6356349"/>
            <a:ext cx="380724" cy="365125"/>
          </a:xfrm>
          <a:prstGeom prst="rect">
            <a:avLst/>
          </a:prstGeom>
        </p:spPr>
        <p:txBody>
          <a:bodyPr vert="horz" lIns="91440" tIns="45720" rIns="91440" bIns="45720" rtlCol="0" anchor="ctr"/>
          <a:lstStyle>
            <a:lvl1pPr algn="r">
              <a:defRPr sz="1200">
                <a:solidFill>
                  <a:schemeClr val="accent3">
                    <a:lumMod val="75000"/>
                  </a:schemeClr>
                </a:solidFill>
              </a:defRPr>
            </a:lvl1pPr>
          </a:lstStyle>
          <a:p>
            <a:fld id="{0F0321DB-921B-4637-BD7B-BDE1E05C32B9}" type="slidenum">
              <a:rPr lang="en-GB" smtClean="0"/>
              <a:pPr/>
              <a:t>‹#›</a:t>
            </a:fld>
            <a:endParaRPr lang="en-GB"/>
          </a:p>
        </p:txBody>
      </p:sp>
    </p:spTree>
    <p:extLst>
      <p:ext uri="{BB962C8B-B14F-4D97-AF65-F5344CB8AC3E}">
        <p14:creationId xmlns:p14="http://schemas.microsoft.com/office/powerpoint/2010/main" val="3036844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Lst>
  <p:hf hdr="0" ftr="0" dt="0"/>
  <p:txStyles>
    <p:titleStyle>
      <a:lvl1pPr algn="ctr" defTabSz="914400" rtl="0" eaLnBrk="1" latinLnBrk="0" hangingPunct="1">
        <a:lnSpc>
          <a:spcPct val="90000"/>
        </a:lnSpc>
        <a:spcBef>
          <a:spcPct val="0"/>
        </a:spcBef>
        <a:buNone/>
        <a:defRPr sz="4400" kern="1200">
          <a:solidFill>
            <a:schemeClr val="bg1">
              <a:lumMod val="95000"/>
            </a:schemeClr>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hyperlink" Target="https://wheelsforwellbeing.org.uk/our-campaigns/" TargetMode="Externa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hyperlink" Target="https://wheelsforwellbeing.org.uk/our-campaigns/" TargetMode="External"/><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91DAAD-2380-4BCC-8F32-A75B175D3688}"/>
              </a:ext>
              <a:ext uri="{C183D7F6-B498-43B3-948B-1728B52AA6E4}">
                <adec:decorative xmlns:adec="http://schemas.microsoft.com/office/drawing/2017/decorative" val="1"/>
              </a:ext>
            </a:extLst>
          </p:cNvPr>
          <p:cNvSpPr/>
          <p:nvPr/>
        </p:nvSpPr>
        <p:spPr>
          <a:xfrm>
            <a:off x="74579" y="5859625"/>
            <a:ext cx="10767591" cy="86185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a:extLst>
              <a:ext uri="{FF2B5EF4-FFF2-40B4-BE49-F238E27FC236}">
                <a16:creationId xmlns:a16="http://schemas.microsoft.com/office/drawing/2014/main" id="{EE3D86FF-500B-45AF-98F8-C82C29604C70}"/>
              </a:ext>
            </a:extLst>
          </p:cNvPr>
          <p:cNvSpPr>
            <a:spLocks noGrp="1"/>
          </p:cNvSpPr>
          <p:nvPr>
            <p:ph type="sldNum" sz="quarter" idx="12"/>
          </p:nvPr>
        </p:nvSpPr>
        <p:spPr/>
        <p:txBody>
          <a:bodyPr/>
          <a:lstStyle/>
          <a:p>
            <a:fld id="{0F0321DB-921B-4637-BD7B-BDE1E05C32B9}" type="slidenum">
              <a:rPr lang="en-GB" smtClean="0"/>
              <a:t>1</a:t>
            </a:fld>
            <a:endParaRPr lang="en-GB"/>
          </a:p>
        </p:txBody>
      </p:sp>
      <p:sp>
        <p:nvSpPr>
          <p:cNvPr id="5" name="Picture caption">
            <a:extLst>
              <a:ext uri="{FF2B5EF4-FFF2-40B4-BE49-F238E27FC236}">
                <a16:creationId xmlns:a16="http://schemas.microsoft.com/office/drawing/2014/main" id="{324C6C59-602D-4D1A-AB5D-551D69791299}"/>
              </a:ext>
            </a:extLst>
          </p:cNvPr>
          <p:cNvSpPr>
            <a:spLocks noGrp="1"/>
          </p:cNvSpPr>
          <p:nvPr>
            <p:ph type="body" sz="quarter" idx="14"/>
          </p:nvPr>
        </p:nvSpPr>
        <p:spPr>
          <a:xfrm>
            <a:off x="74579" y="5926389"/>
            <a:ext cx="10767591" cy="826700"/>
          </a:xfrm>
        </p:spPr>
        <p:txBody>
          <a:bodyPr>
            <a:normAutofit/>
          </a:bodyPr>
          <a:lstStyle/>
          <a:p>
            <a:pPr>
              <a:lnSpc>
                <a:spcPct val="100000"/>
              </a:lnSpc>
              <a:spcBef>
                <a:spcPts val="400"/>
              </a:spcBef>
            </a:pPr>
            <a:r>
              <a:rPr lang="en-GB" sz="1400"/>
              <a:t>Wheels for Wellbeing are a Disabled People’s Organisation and registered charity number 112095 working to improve Disabled people’s access to mobility. We provide expert training and consultancy services. We are not lawyers and do not provide legal advice.</a:t>
            </a:r>
          </a:p>
          <a:p>
            <a:pPr>
              <a:lnSpc>
                <a:spcPct val="100000"/>
              </a:lnSpc>
              <a:spcBef>
                <a:spcPts val="400"/>
              </a:spcBef>
            </a:pPr>
            <a:r>
              <a:rPr lang="en-GB" sz="1400"/>
              <a:t>See </a:t>
            </a:r>
            <a:r>
              <a:rPr lang="en-GB" sz="1400">
                <a:hlinkClick r:id="rId2"/>
              </a:rPr>
              <a:t>https://wheelsforwellbeing.org.uk/our-campaigns/</a:t>
            </a:r>
            <a:r>
              <a:rPr lang="en-GB" sz="1400"/>
              <a:t> for more information, including a huge range of free downloadable resources.</a:t>
            </a:r>
          </a:p>
        </p:txBody>
      </p:sp>
      <p:pic>
        <p:nvPicPr>
          <p:cNvPr id="11" name="Picture 10" descr="Person wearing dark glasses with guide dog">
            <a:extLst>
              <a:ext uri="{FF2B5EF4-FFF2-40B4-BE49-F238E27FC236}">
                <a16:creationId xmlns:a16="http://schemas.microsoft.com/office/drawing/2014/main" id="{09759B1F-D8DF-4DAE-904F-342448BCDA31}"/>
              </a:ext>
            </a:extLst>
          </p:cNvPr>
          <p:cNvPicPr>
            <a:picLocks noChangeAspect="1"/>
          </p:cNvPicPr>
          <p:nvPr/>
        </p:nvPicPr>
        <p:blipFill rotWithShape="1">
          <a:blip r:embed="rId3">
            <a:extLst>
              <a:ext uri="{28A0092B-C50C-407E-A947-70E740481C1C}">
                <a14:useLocalDpi xmlns:a14="http://schemas.microsoft.com/office/drawing/2010/main" val="0"/>
              </a:ext>
            </a:extLst>
          </a:blip>
          <a:srcRect l="33220" t="21006" r="33447" b="35238"/>
          <a:stretch/>
        </p:blipFill>
        <p:spPr>
          <a:xfrm>
            <a:off x="104006" y="4029347"/>
            <a:ext cx="1248921" cy="1639419"/>
          </a:xfrm>
          <a:prstGeom prst="rect">
            <a:avLst/>
          </a:prstGeom>
        </p:spPr>
      </p:pic>
      <p:pic>
        <p:nvPicPr>
          <p:cNvPr id="15" name="Picture 14" descr="Person using e-assist rollator">
            <a:extLst>
              <a:ext uri="{FF2B5EF4-FFF2-40B4-BE49-F238E27FC236}">
                <a16:creationId xmlns:a16="http://schemas.microsoft.com/office/drawing/2014/main" id="{78E095F2-8E3F-49DA-AAC5-13722D5252C9}"/>
              </a:ext>
            </a:extLst>
          </p:cNvPr>
          <p:cNvPicPr>
            <a:picLocks noChangeAspect="1"/>
          </p:cNvPicPr>
          <p:nvPr/>
        </p:nvPicPr>
        <p:blipFill rotWithShape="1">
          <a:blip r:embed="rId4">
            <a:extLst>
              <a:ext uri="{28A0092B-C50C-407E-A947-70E740481C1C}">
                <a14:useLocalDpi xmlns:a14="http://schemas.microsoft.com/office/drawing/2010/main" val="0"/>
              </a:ext>
            </a:extLst>
          </a:blip>
          <a:srcRect l="38662" t="29524" r="31406" b="15686"/>
          <a:stretch/>
        </p:blipFill>
        <p:spPr>
          <a:xfrm>
            <a:off x="11078310" y="2720753"/>
            <a:ext cx="1055572" cy="1932230"/>
          </a:xfrm>
          <a:prstGeom prst="rect">
            <a:avLst/>
          </a:prstGeom>
        </p:spPr>
      </p:pic>
      <p:pic>
        <p:nvPicPr>
          <p:cNvPr id="17" name="Picture 16" descr="Person using manual wheelchair with clip-on power attachment">
            <a:extLst>
              <a:ext uri="{FF2B5EF4-FFF2-40B4-BE49-F238E27FC236}">
                <a16:creationId xmlns:a16="http://schemas.microsoft.com/office/drawing/2014/main" id="{33E96664-5040-4650-97C5-5EFC2F3DA41A}"/>
              </a:ext>
            </a:extLst>
          </p:cNvPr>
          <p:cNvPicPr>
            <a:picLocks noChangeAspect="1"/>
          </p:cNvPicPr>
          <p:nvPr/>
        </p:nvPicPr>
        <p:blipFill rotWithShape="1">
          <a:blip r:embed="rId5">
            <a:extLst>
              <a:ext uri="{28A0092B-C50C-407E-A947-70E740481C1C}">
                <a14:useLocalDpi xmlns:a14="http://schemas.microsoft.com/office/drawing/2010/main" val="0"/>
              </a:ext>
            </a:extLst>
          </a:blip>
          <a:srcRect l="40567" t="32652" r="21882" b="14093"/>
          <a:stretch/>
        </p:blipFill>
        <p:spPr>
          <a:xfrm>
            <a:off x="1932724" y="4049148"/>
            <a:ext cx="1223257" cy="1734822"/>
          </a:xfrm>
          <a:prstGeom prst="rect">
            <a:avLst/>
          </a:prstGeom>
        </p:spPr>
      </p:pic>
      <p:pic>
        <p:nvPicPr>
          <p:cNvPr id="19" name="Picture 18" descr="Person with manual wheelchair with e-assist wheels and joystick controller towing a suitcase">
            <a:extLst>
              <a:ext uri="{FF2B5EF4-FFF2-40B4-BE49-F238E27FC236}">
                <a16:creationId xmlns:a16="http://schemas.microsoft.com/office/drawing/2014/main" id="{ECBFD369-95CF-4C1D-9D60-E6BE6DE5B99A}"/>
              </a:ext>
            </a:extLst>
          </p:cNvPr>
          <p:cNvPicPr>
            <a:picLocks noChangeAspect="1"/>
          </p:cNvPicPr>
          <p:nvPr/>
        </p:nvPicPr>
        <p:blipFill rotWithShape="1">
          <a:blip r:embed="rId6">
            <a:extLst>
              <a:ext uri="{28A0092B-C50C-407E-A947-70E740481C1C}">
                <a14:useLocalDpi xmlns:a14="http://schemas.microsoft.com/office/drawing/2010/main" val="0"/>
              </a:ext>
            </a:extLst>
          </a:blip>
          <a:srcRect l="14316" t="32614" r="29380" b="9291"/>
          <a:stretch/>
        </p:blipFill>
        <p:spPr>
          <a:xfrm>
            <a:off x="3003820" y="2759267"/>
            <a:ext cx="1681328" cy="1734822"/>
          </a:xfrm>
          <a:prstGeom prst="rect">
            <a:avLst/>
          </a:prstGeom>
        </p:spPr>
      </p:pic>
      <p:pic>
        <p:nvPicPr>
          <p:cNvPr id="21" name="Picture 20" descr="Person using mobility scooter assisting small child walking">
            <a:extLst>
              <a:ext uri="{FF2B5EF4-FFF2-40B4-BE49-F238E27FC236}">
                <a16:creationId xmlns:a16="http://schemas.microsoft.com/office/drawing/2014/main" id="{273C5C9F-2AF1-4EA9-8ABE-3334B63F9F83}"/>
              </a:ext>
            </a:extLst>
          </p:cNvPr>
          <p:cNvPicPr>
            <a:picLocks noChangeAspect="1"/>
          </p:cNvPicPr>
          <p:nvPr/>
        </p:nvPicPr>
        <p:blipFill rotWithShape="1">
          <a:blip r:embed="rId7">
            <a:extLst>
              <a:ext uri="{28A0092B-C50C-407E-A947-70E740481C1C}">
                <a14:useLocalDpi xmlns:a14="http://schemas.microsoft.com/office/drawing/2010/main" val="0"/>
              </a:ext>
            </a:extLst>
          </a:blip>
          <a:srcRect l="10363" t="31156" r="27020"/>
          <a:stretch/>
        </p:blipFill>
        <p:spPr>
          <a:xfrm>
            <a:off x="6247512" y="4196834"/>
            <a:ext cx="1407232" cy="1547165"/>
          </a:xfrm>
          <a:prstGeom prst="rect">
            <a:avLst/>
          </a:prstGeom>
        </p:spPr>
      </p:pic>
      <p:pic>
        <p:nvPicPr>
          <p:cNvPr id="23" name="Picture 22" descr="Person using recumbent e-trike">
            <a:extLst>
              <a:ext uri="{FF2B5EF4-FFF2-40B4-BE49-F238E27FC236}">
                <a16:creationId xmlns:a16="http://schemas.microsoft.com/office/drawing/2014/main" id="{35C0DB51-F410-4050-B3DB-BAF8C7270190}"/>
              </a:ext>
            </a:extLst>
          </p:cNvPr>
          <p:cNvPicPr>
            <a:picLocks noChangeAspect="1"/>
          </p:cNvPicPr>
          <p:nvPr/>
        </p:nvPicPr>
        <p:blipFill rotWithShape="1">
          <a:blip r:embed="rId8">
            <a:extLst>
              <a:ext uri="{28A0092B-C50C-407E-A947-70E740481C1C}">
                <a14:useLocalDpi xmlns:a14="http://schemas.microsoft.com/office/drawing/2010/main" val="0"/>
              </a:ext>
            </a:extLst>
          </a:blip>
          <a:srcRect l="24601" t="17687" r="15352" b="21006"/>
          <a:stretch/>
        </p:blipFill>
        <p:spPr>
          <a:xfrm>
            <a:off x="4223519" y="4392826"/>
            <a:ext cx="1461741" cy="1492408"/>
          </a:xfrm>
          <a:prstGeom prst="rect">
            <a:avLst/>
          </a:prstGeom>
        </p:spPr>
      </p:pic>
      <p:pic>
        <p:nvPicPr>
          <p:cNvPr id="25" name="Picture 24" descr="Person with one leg using a folding bike and crutches">
            <a:extLst>
              <a:ext uri="{FF2B5EF4-FFF2-40B4-BE49-F238E27FC236}">
                <a16:creationId xmlns:a16="http://schemas.microsoft.com/office/drawing/2014/main" id="{BB3572D8-4D6D-412D-9FF8-83D93163F2E1}"/>
              </a:ext>
            </a:extLst>
          </p:cNvPr>
          <p:cNvPicPr>
            <a:picLocks noChangeAspect="1"/>
          </p:cNvPicPr>
          <p:nvPr/>
        </p:nvPicPr>
        <p:blipFill rotWithShape="1">
          <a:blip r:embed="rId9">
            <a:extLst>
              <a:ext uri="{28A0092B-C50C-407E-A947-70E740481C1C}">
                <a14:useLocalDpi xmlns:a14="http://schemas.microsoft.com/office/drawing/2010/main" val="0"/>
              </a:ext>
            </a:extLst>
          </a:blip>
          <a:srcRect l="21520" t="22041" r="21746" b="3119"/>
          <a:stretch/>
        </p:blipFill>
        <p:spPr>
          <a:xfrm>
            <a:off x="795736" y="2823901"/>
            <a:ext cx="1289149" cy="1700563"/>
          </a:xfrm>
          <a:prstGeom prst="rect">
            <a:avLst/>
          </a:prstGeom>
        </p:spPr>
      </p:pic>
      <p:pic>
        <p:nvPicPr>
          <p:cNvPr id="27" name="Picture 26" descr="Person using upright trike">
            <a:extLst>
              <a:ext uri="{FF2B5EF4-FFF2-40B4-BE49-F238E27FC236}">
                <a16:creationId xmlns:a16="http://schemas.microsoft.com/office/drawing/2014/main" id="{02E5E0CC-CFD5-41ED-9C1B-825EF26FB330}"/>
              </a:ext>
            </a:extLst>
          </p:cNvPr>
          <p:cNvPicPr>
            <a:picLocks noChangeAspect="1"/>
          </p:cNvPicPr>
          <p:nvPr/>
        </p:nvPicPr>
        <p:blipFill rotWithShape="1">
          <a:blip r:embed="rId10">
            <a:extLst>
              <a:ext uri="{28A0092B-C50C-407E-A947-70E740481C1C}">
                <a14:useLocalDpi xmlns:a14="http://schemas.microsoft.com/office/drawing/2010/main" val="0"/>
              </a:ext>
            </a:extLst>
          </a:blip>
          <a:srcRect l="13511" t="29115" r="34535" b="25721"/>
          <a:stretch/>
        </p:blipFill>
        <p:spPr>
          <a:xfrm>
            <a:off x="5136161" y="2918935"/>
            <a:ext cx="1679369" cy="1459866"/>
          </a:xfrm>
          <a:prstGeom prst="rect">
            <a:avLst/>
          </a:prstGeom>
        </p:spPr>
      </p:pic>
      <p:pic>
        <p:nvPicPr>
          <p:cNvPr id="29" name="Picture 28" descr="Person using powerchair">
            <a:extLst>
              <a:ext uri="{FF2B5EF4-FFF2-40B4-BE49-F238E27FC236}">
                <a16:creationId xmlns:a16="http://schemas.microsoft.com/office/drawing/2014/main" id="{EE969238-9EB5-485C-B5F7-5E8E5BCA2FF1}"/>
              </a:ext>
            </a:extLst>
          </p:cNvPr>
          <p:cNvPicPr>
            <a:picLocks noChangeAspect="1"/>
          </p:cNvPicPr>
          <p:nvPr/>
        </p:nvPicPr>
        <p:blipFill rotWithShape="1">
          <a:blip r:embed="rId11">
            <a:extLst>
              <a:ext uri="{28A0092B-C50C-407E-A947-70E740481C1C}">
                <a14:useLocalDpi xmlns:a14="http://schemas.microsoft.com/office/drawing/2010/main" val="0"/>
              </a:ext>
            </a:extLst>
          </a:blip>
          <a:srcRect l="28816" t="19595" r="21337" b="10204"/>
          <a:stretch/>
        </p:blipFill>
        <p:spPr>
          <a:xfrm>
            <a:off x="7538210" y="2946939"/>
            <a:ext cx="1055572" cy="1486612"/>
          </a:xfrm>
          <a:prstGeom prst="rect">
            <a:avLst/>
          </a:prstGeom>
        </p:spPr>
      </p:pic>
      <p:pic>
        <p:nvPicPr>
          <p:cNvPr id="31" name="Picture 30" descr="Person using manual wheelchair with clip-on e-handcycle attachment">
            <a:extLst>
              <a:ext uri="{FF2B5EF4-FFF2-40B4-BE49-F238E27FC236}">
                <a16:creationId xmlns:a16="http://schemas.microsoft.com/office/drawing/2014/main" id="{CBDB8B7F-B89B-4627-AEA6-FFEE3B0251D0}"/>
              </a:ext>
            </a:extLst>
          </p:cNvPr>
          <p:cNvPicPr>
            <a:picLocks noChangeAspect="1"/>
          </p:cNvPicPr>
          <p:nvPr/>
        </p:nvPicPr>
        <p:blipFill rotWithShape="1">
          <a:blip r:embed="rId12">
            <a:extLst>
              <a:ext uri="{28A0092B-C50C-407E-A947-70E740481C1C}">
                <a14:useLocalDpi xmlns:a14="http://schemas.microsoft.com/office/drawing/2010/main" val="0"/>
              </a:ext>
            </a:extLst>
          </a:blip>
          <a:srcRect l="5602" t="24217" r="14216" b="5170"/>
          <a:stretch/>
        </p:blipFill>
        <p:spPr>
          <a:xfrm>
            <a:off x="8090298" y="4346080"/>
            <a:ext cx="1541941" cy="1357906"/>
          </a:xfrm>
          <a:prstGeom prst="rect">
            <a:avLst/>
          </a:prstGeom>
        </p:spPr>
      </p:pic>
      <p:pic>
        <p:nvPicPr>
          <p:cNvPr id="33" name="Picture 32" descr="Person using standing powerchair">
            <a:extLst>
              <a:ext uri="{FF2B5EF4-FFF2-40B4-BE49-F238E27FC236}">
                <a16:creationId xmlns:a16="http://schemas.microsoft.com/office/drawing/2014/main" id="{EA4911A9-6998-465D-BBF1-1249C357A4FD}"/>
              </a:ext>
            </a:extLst>
          </p:cNvPr>
          <p:cNvPicPr>
            <a:picLocks noChangeAspect="1"/>
          </p:cNvPicPr>
          <p:nvPr/>
        </p:nvPicPr>
        <p:blipFill rotWithShape="1">
          <a:blip r:embed="rId13">
            <a:extLst>
              <a:ext uri="{28A0092B-C50C-407E-A947-70E740481C1C}">
                <a14:useLocalDpi xmlns:a14="http://schemas.microsoft.com/office/drawing/2010/main" val="0"/>
              </a:ext>
            </a:extLst>
          </a:blip>
          <a:srcRect l="36249" t="19595" r="37528" b="16356"/>
          <a:stretch/>
        </p:blipFill>
        <p:spPr>
          <a:xfrm>
            <a:off x="9500163" y="2766690"/>
            <a:ext cx="759113" cy="1854141"/>
          </a:xfrm>
          <a:prstGeom prst="rect">
            <a:avLst/>
          </a:prstGeom>
        </p:spPr>
      </p:pic>
      <p:pic>
        <p:nvPicPr>
          <p:cNvPr id="35" name="Picture 34" descr="Little person using standard bike">
            <a:extLst>
              <a:ext uri="{FF2B5EF4-FFF2-40B4-BE49-F238E27FC236}">
                <a16:creationId xmlns:a16="http://schemas.microsoft.com/office/drawing/2014/main" id="{4B7EBDB6-0EA5-406B-ACFE-174B0B0D6FAC}"/>
              </a:ext>
            </a:extLst>
          </p:cNvPr>
          <p:cNvPicPr>
            <a:picLocks noChangeAspect="1"/>
          </p:cNvPicPr>
          <p:nvPr/>
        </p:nvPicPr>
        <p:blipFill rotWithShape="1">
          <a:blip r:embed="rId14">
            <a:extLst>
              <a:ext uri="{28A0092B-C50C-407E-A947-70E740481C1C}">
                <a14:useLocalDpi xmlns:a14="http://schemas.microsoft.com/office/drawing/2010/main" val="0"/>
              </a:ext>
            </a:extLst>
          </a:blip>
          <a:srcRect l="29428" t="28027" r="43628" b="7315"/>
          <a:stretch/>
        </p:blipFill>
        <p:spPr>
          <a:xfrm>
            <a:off x="10360265" y="4096612"/>
            <a:ext cx="669813" cy="1607374"/>
          </a:xfrm>
          <a:prstGeom prst="rect">
            <a:avLst/>
          </a:prstGeom>
        </p:spPr>
      </p:pic>
      <p:sp>
        <p:nvSpPr>
          <p:cNvPr id="3" name="Slide main text">
            <a:extLst>
              <a:ext uri="{FF2B5EF4-FFF2-40B4-BE49-F238E27FC236}">
                <a16:creationId xmlns:a16="http://schemas.microsoft.com/office/drawing/2014/main" id="{99570B6C-955B-41C3-97D9-FE7DE1CCFE9E}"/>
              </a:ext>
            </a:extLst>
          </p:cNvPr>
          <p:cNvSpPr>
            <a:spLocks noGrp="1"/>
          </p:cNvSpPr>
          <p:nvPr>
            <p:ph idx="1"/>
          </p:nvPr>
        </p:nvSpPr>
        <p:spPr>
          <a:xfrm>
            <a:off x="0" y="1440611"/>
            <a:ext cx="12192000" cy="1639418"/>
          </a:xfrm>
        </p:spPr>
        <p:txBody>
          <a:bodyPr>
            <a:normAutofit/>
          </a:bodyPr>
          <a:lstStyle/>
          <a:p>
            <a:pPr>
              <a:lnSpc>
                <a:spcPct val="104000"/>
              </a:lnSpc>
            </a:pPr>
            <a:r>
              <a:rPr lang="en-GB" sz="2400" dirty="0"/>
              <a:t>Many Disabled people use mobility aids for essential movement indoors and outdoors.</a:t>
            </a:r>
          </a:p>
          <a:p>
            <a:pPr>
              <a:lnSpc>
                <a:spcPct val="104000"/>
              </a:lnSpc>
            </a:pPr>
            <a:r>
              <a:rPr lang="en-GB" sz="2400" dirty="0"/>
              <a:t>Different Disabled people use different mobility aids for different purposes. </a:t>
            </a:r>
            <a:r>
              <a:rPr lang="en-GB" sz="2400" b="1" dirty="0"/>
              <a:t>All the pictures below show Disabled people using mobility aids.</a:t>
            </a:r>
          </a:p>
          <a:p>
            <a:endParaRPr lang="en-GB" dirty="0"/>
          </a:p>
        </p:txBody>
      </p:sp>
      <p:sp>
        <p:nvSpPr>
          <p:cNvPr id="2" name="Slide title">
            <a:extLst>
              <a:ext uri="{FF2B5EF4-FFF2-40B4-BE49-F238E27FC236}">
                <a16:creationId xmlns:a16="http://schemas.microsoft.com/office/drawing/2014/main" id="{FBD76F8C-C96B-4A5D-8A92-44836468A987}"/>
              </a:ext>
            </a:extLst>
          </p:cNvPr>
          <p:cNvSpPr>
            <a:spLocks noGrp="1"/>
          </p:cNvSpPr>
          <p:nvPr>
            <p:ph type="title"/>
          </p:nvPr>
        </p:nvSpPr>
        <p:spPr/>
        <p:txBody>
          <a:bodyPr/>
          <a:lstStyle/>
          <a:p>
            <a:r>
              <a:rPr lang="en-US" dirty="0" err="1"/>
              <a:t>Recognising</a:t>
            </a:r>
            <a:r>
              <a:rPr lang="en-US" dirty="0"/>
              <a:t> Mobility Aids</a:t>
            </a:r>
            <a:endParaRPr lang="en-GB" dirty="0"/>
          </a:p>
        </p:txBody>
      </p:sp>
    </p:spTree>
    <p:extLst>
      <p:ext uri="{BB962C8B-B14F-4D97-AF65-F5344CB8AC3E}">
        <p14:creationId xmlns:p14="http://schemas.microsoft.com/office/powerpoint/2010/main" val="1086723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5CC7FE-A910-4A8C-A7AE-E9B5CA26CC49}"/>
              </a:ext>
              <a:ext uri="{C183D7F6-B498-43B3-948B-1728B52AA6E4}">
                <adec:decorative xmlns:adec="http://schemas.microsoft.com/office/drawing/2017/decorative" val="1"/>
              </a:ext>
            </a:extLst>
          </p:cNvPr>
          <p:cNvSpPr/>
          <p:nvPr/>
        </p:nvSpPr>
        <p:spPr>
          <a:xfrm>
            <a:off x="74579" y="1440611"/>
            <a:ext cx="12062099" cy="128894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C97208E-D005-4F5B-87EA-8206BE47C280}"/>
              </a:ext>
            </a:extLst>
          </p:cNvPr>
          <p:cNvSpPr>
            <a:spLocks noGrp="1"/>
          </p:cNvSpPr>
          <p:nvPr>
            <p:ph type="title"/>
          </p:nvPr>
        </p:nvSpPr>
        <p:spPr/>
        <p:txBody>
          <a:bodyPr/>
          <a:lstStyle/>
          <a:p>
            <a:r>
              <a:rPr lang="en-GB" dirty="0"/>
              <a:t>Do not seize or remove Disabled people’s mobility aids</a:t>
            </a:r>
          </a:p>
        </p:txBody>
      </p:sp>
      <p:sp>
        <p:nvSpPr>
          <p:cNvPr id="3" name="Content Placeholder 2">
            <a:extLst>
              <a:ext uri="{FF2B5EF4-FFF2-40B4-BE49-F238E27FC236}">
                <a16:creationId xmlns:a16="http://schemas.microsoft.com/office/drawing/2014/main" id="{6F9A63B8-1B02-4B27-8167-9DD20608090F}"/>
              </a:ext>
            </a:extLst>
          </p:cNvPr>
          <p:cNvSpPr>
            <a:spLocks noGrp="1"/>
          </p:cNvSpPr>
          <p:nvPr>
            <p:ph idx="1"/>
          </p:nvPr>
        </p:nvSpPr>
        <p:spPr>
          <a:xfrm>
            <a:off x="149225" y="1440611"/>
            <a:ext cx="11893550" cy="4419014"/>
          </a:xfrm>
        </p:spPr>
        <p:txBody>
          <a:bodyPr vert="horz" lIns="91440" tIns="45720" rIns="91440" bIns="45720" rtlCol="0" anchor="t">
            <a:normAutofit/>
          </a:bodyPr>
          <a:lstStyle/>
          <a:p>
            <a:pPr marL="0" indent="0">
              <a:lnSpc>
                <a:spcPct val="114000"/>
              </a:lnSpc>
              <a:buNone/>
            </a:pPr>
            <a:r>
              <a:rPr lang="en-GB" sz="2400" b="1" dirty="0">
                <a:latin typeface="Arial"/>
                <a:cs typeface="Arial"/>
              </a:rPr>
              <a:t>Wheels for Wellbeing recommend: Never seize or remove a Disabled person’s mobility aid, </a:t>
            </a:r>
            <a:r>
              <a:rPr lang="en-GB" sz="2400" dirty="0">
                <a:latin typeface="Arial"/>
                <a:cs typeface="Arial"/>
              </a:rPr>
              <a:t>except when essential for safety, such as in situations where you would physically restrain a non-disabled person and for emergency assistance</a:t>
            </a:r>
            <a:endParaRPr lang="en-GB" sz="2400" b="1" dirty="0">
              <a:latin typeface="Arial"/>
              <a:cs typeface="Arial"/>
            </a:endParaRPr>
          </a:p>
          <a:p>
            <a:pPr>
              <a:lnSpc>
                <a:spcPct val="114000"/>
              </a:lnSpc>
            </a:pPr>
            <a:r>
              <a:rPr lang="en-GB" sz="2000" dirty="0"/>
              <a:t>Ride-on mobility aids that aren’t cycles or EAPCs are regulated as “invalid carriages”. Different laws have different definitions of “invalid carriages”. </a:t>
            </a:r>
          </a:p>
          <a:p>
            <a:pPr>
              <a:lnSpc>
                <a:spcPct val="114000"/>
              </a:lnSpc>
            </a:pPr>
            <a:r>
              <a:rPr lang="en-GB" sz="2000" dirty="0"/>
              <a:t>In the Road Traffic Act 1988, an “invalid carriage” is any vehicle made for a Disabled person with unladen weight 254kg or less.</a:t>
            </a:r>
            <a:endParaRPr lang="en-GB" sz="1800" dirty="0"/>
          </a:p>
          <a:p>
            <a:pPr>
              <a:lnSpc>
                <a:spcPct val="114000"/>
              </a:lnSpc>
            </a:pPr>
            <a:r>
              <a:rPr lang="en-GB" sz="2000" b="1" dirty="0">
                <a:latin typeface="Arial"/>
                <a:cs typeface="Arial"/>
              </a:rPr>
              <a:t>“Invalid carriages” may not be seized under RTA1988 s165A.</a:t>
            </a:r>
            <a:r>
              <a:rPr lang="en-GB" sz="2000" dirty="0">
                <a:latin typeface="Arial"/>
                <a:cs typeface="Arial"/>
              </a:rPr>
              <a:t> </a:t>
            </a:r>
          </a:p>
        </p:txBody>
      </p:sp>
      <p:sp>
        <p:nvSpPr>
          <p:cNvPr id="4" name="Slide Number Placeholder 3">
            <a:extLst>
              <a:ext uri="{FF2B5EF4-FFF2-40B4-BE49-F238E27FC236}">
                <a16:creationId xmlns:a16="http://schemas.microsoft.com/office/drawing/2014/main" id="{7F30E21E-24C0-47F1-9CA0-41C234E4D963}"/>
              </a:ext>
            </a:extLst>
          </p:cNvPr>
          <p:cNvSpPr>
            <a:spLocks noGrp="1"/>
          </p:cNvSpPr>
          <p:nvPr>
            <p:ph type="sldNum" sz="quarter" idx="12"/>
          </p:nvPr>
        </p:nvSpPr>
        <p:spPr/>
        <p:txBody>
          <a:bodyPr/>
          <a:lstStyle/>
          <a:p>
            <a:fld id="{0F0321DB-921B-4637-BD7B-BDE1E05C32B9}" type="slidenum">
              <a:rPr lang="en-GB" smtClean="0"/>
              <a:t>2</a:t>
            </a:fld>
            <a:endParaRPr lang="en-GB"/>
          </a:p>
        </p:txBody>
      </p:sp>
      <p:pic>
        <p:nvPicPr>
          <p:cNvPr id="11" name="Picture 10" descr="Manual wheelchair with clip-on front power attachment">
            <a:extLst>
              <a:ext uri="{FF2B5EF4-FFF2-40B4-BE49-F238E27FC236}">
                <a16:creationId xmlns:a16="http://schemas.microsoft.com/office/drawing/2014/main" id="{9E7AF443-45EF-425A-8116-EF5B6E9E8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1490" y="4814101"/>
            <a:ext cx="1147242" cy="1147242"/>
          </a:xfrm>
          <a:prstGeom prst="rect">
            <a:avLst/>
          </a:prstGeom>
        </p:spPr>
      </p:pic>
      <p:pic>
        <p:nvPicPr>
          <p:cNvPr id="13" name="Picture 12" descr="Manual wheelchair with below-chair e-assist attachment">
            <a:extLst>
              <a:ext uri="{FF2B5EF4-FFF2-40B4-BE49-F238E27FC236}">
                <a16:creationId xmlns:a16="http://schemas.microsoft.com/office/drawing/2014/main" id="{88DAD715-D518-4FF6-AEEE-0DAE23D1F1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8013" y="4744290"/>
            <a:ext cx="1377927" cy="1377927"/>
          </a:xfrm>
          <a:prstGeom prst="rect">
            <a:avLst/>
          </a:prstGeom>
        </p:spPr>
      </p:pic>
      <p:pic>
        <p:nvPicPr>
          <p:cNvPr id="15" name="Picture 14" descr="Manual wheelchair with e-assist push wheels">
            <a:extLst>
              <a:ext uri="{FF2B5EF4-FFF2-40B4-BE49-F238E27FC236}">
                <a16:creationId xmlns:a16="http://schemas.microsoft.com/office/drawing/2014/main" id="{3F5A6DA3-0066-49FC-A73D-1750CAB222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6035" y="4649547"/>
            <a:ext cx="1501438" cy="1501438"/>
          </a:xfrm>
          <a:prstGeom prst="rect">
            <a:avLst/>
          </a:prstGeom>
        </p:spPr>
      </p:pic>
      <p:pic>
        <p:nvPicPr>
          <p:cNvPr id="17" name="Picture 16" descr="Large mobility scooter">
            <a:extLst>
              <a:ext uri="{FF2B5EF4-FFF2-40B4-BE49-F238E27FC236}">
                <a16:creationId xmlns:a16="http://schemas.microsoft.com/office/drawing/2014/main" id="{70068DE6-01E0-49D7-A9CA-DA27177DFF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477" y="4489249"/>
            <a:ext cx="1768226" cy="1768226"/>
          </a:xfrm>
          <a:prstGeom prst="rect">
            <a:avLst/>
          </a:prstGeom>
        </p:spPr>
      </p:pic>
      <p:pic>
        <p:nvPicPr>
          <p:cNvPr id="19" name="Picture 18" descr="Recumbent leg-pedalled e-trike">
            <a:extLst>
              <a:ext uri="{FF2B5EF4-FFF2-40B4-BE49-F238E27FC236}">
                <a16:creationId xmlns:a16="http://schemas.microsoft.com/office/drawing/2014/main" id="{463E148B-169B-4A97-A14B-0670DFB461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6913" y="4373784"/>
            <a:ext cx="1834522" cy="1834522"/>
          </a:xfrm>
          <a:prstGeom prst="rect">
            <a:avLst/>
          </a:prstGeom>
        </p:spPr>
      </p:pic>
      <p:pic>
        <p:nvPicPr>
          <p:cNvPr id="21" name="Picture 20" descr="Manual wheelchair with clip-on e-handcycle attachement">
            <a:extLst>
              <a:ext uri="{FF2B5EF4-FFF2-40B4-BE49-F238E27FC236}">
                <a16:creationId xmlns:a16="http://schemas.microsoft.com/office/drawing/2014/main" id="{EC71CDC7-A799-4702-8AC6-937D5F2443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5591" y="4627613"/>
            <a:ext cx="1501438" cy="1501438"/>
          </a:xfrm>
          <a:prstGeom prst="rect">
            <a:avLst/>
          </a:prstGeom>
        </p:spPr>
      </p:pic>
      <p:pic>
        <p:nvPicPr>
          <p:cNvPr id="23" name="Picture 22" descr="Small mobility scooter">
            <a:extLst>
              <a:ext uri="{FF2B5EF4-FFF2-40B4-BE49-F238E27FC236}">
                <a16:creationId xmlns:a16="http://schemas.microsoft.com/office/drawing/2014/main" id="{1BBE164F-EAD9-428D-A799-15FACE81B3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12999" y="4622644"/>
            <a:ext cx="1501437" cy="1501437"/>
          </a:xfrm>
          <a:prstGeom prst="rect">
            <a:avLst/>
          </a:prstGeom>
        </p:spPr>
      </p:pic>
      <p:pic>
        <p:nvPicPr>
          <p:cNvPr id="25" name="Picture 24" descr="Sit-to-stand powerchair">
            <a:extLst>
              <a:ext uri="{FF2B5EF4-FFF2-40B4-BE49-F238E27FC236}">
                <a16:creationId xmlns:a16="http://schemas.microsoft.com/office/drawing/2014/main" id="{5FF8FCC1-CE44-4B3B-8ADD-BA97880D877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82223" y="4110724"/>
            <a:ext cx="2173054" cy="2173054"/>
          </a:xfrm>
          <a:prstGeom prst="rect">
            <a:avLst/>
          </a:prstGeom>
        </p:spPr>
      </p:pic>
      <p:pic>
        <p:nvPicPr>
          <p:cNvPr id="27" name="Picture 26" descr="Standard powerchair">
            <a:extLst>
              <a:ext uri="{FF2B5EF4-FFF2-40B4-BE49-F238E27FC236}">
                <a16:creationId xmlns:a16="http://schemas.microsoft.com/office/drawing/2014/main" id="{7639D7E3-6B03-4606-81B3-879C1A7AC32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12303" y="4630014"/>
            <a:ext cx="1299275" cy="1299275"/>
          </a:xfrm>
          <a:prstGeom prst="rect">
            <a:avLst/>
          </a:prstGeom>
        </p:spPr>
      </p:pic>
      <p:sp>
        <p:nvSpPr>
          <p:cNvPr id="28" name="Rectangle 27">
            <a:extLst>
              <a:ext uri="{FF2B5EF4-FFF2-40B4-BE49-F238E27FC236}">
                <a16:creationId xmlns:a16="http://schemas.microsoft.com/office/drawing/2014/main" id="{FF7289F8-12D1-4A41-8535-DF7B1176F600}"/>
              </a:ext>
              <a:ext uri="{C183D7F6-B498-43B3-948B-1728B52AA6E4}">
                <adec:decorative xmlns:adec="http://schemas.microsoft.com/office/drawing/2017/decorative" val="1"/>
              </a:ext>
            </a:extLst>
          </p:cNvPr>
          <p:cNvSpPr/>
          <p:nvPr/>
        </p:nvSpPr>
        <p:spPr>
          <a:xfrm>
            <a:off x="78818" y="5915745"/>
            <a:ext cx="10767591" cy="86185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icture caption">
            <a:extLst>
              <a:ext uri="{FF2B5EF4-FFF2-40B4-BE49-F238E27FC236}">
                <a16:creationId xmlns:a16="http://schemas.microsoft.com/office/drawing/2014/main" id="{3A635098-CC26-4891-8974-106A9E1DC085}"/>
              </a:ext>
            </a:extLst>
          </p:cNvPr>
          <p:cNvSpPr>
            <a:spLocks noGrp="1"/>
          </p:cNvSpPr>
          <p:nvPr>
            <p:ph type="body" sz="quarter" idx="14"/>
          </p:nvPr>
        </p:nvSpPr>
        <p:spPr>
          <a:xfrm>
            <a:off x="78818" y="5982509"/>
            <a:ext cx="10767591" cy="826700"/>
          </a:xfrm>
        </p:spPr>
        <p:txBody>
          <a:bodyPr>
            <a:normAutofit/>
          </a:bodyPr>
          <a:lstStyle/>
          <a:p>
            <a:pPr>
              <a:lnSpc>
                <a:spcPct val="100000"/>
              </a:lnSpc>
              <a:spcBef>
                <a:spcPts val="400"/>
              </a:spcBef>
            </a:pPr>
            <a:r>
              <a:rPr lang="en-GB" sz="1400" dirty="0"/>
              <a:t>Wheels for Wellbeing are a Disabled People’s Organisation and registered charity number 112095 working to improve Disabled people’s access to mobility. We provide expert training and consultancy services. We are not lawyers and do not provide legal advice.</a:t>
            </a:r>
          </a:p>
          <a:p>
            <a:pPr>
              <a:lnSpc>
                <a:spcPct val="100000"/>
              </a:lnSpc>
              <a:spcBef>
                <a:spcPts val="400"/>
              </a:spcBef>
            </a:pPr>
            <a:r>
              <a:rPr lang="en-GB" sz="1400" dirty="0"/>
              <a:t>See </a:t>
            </a:r>
            <a:r>
              <a:rPr lang="en-GB" sz="1400" dirty="0">
                <a:hlinkClick r:id="rId11"/>
              </a:rPr>
              <a:t>https://wheelsforwellbeing.org.uk/our-campaigns/</a:t>
            </a:r>
            <a:r>
              <a:rPr lang="en-GB" sz="1400" dirty="0"/>
              <a:t> for more information, including a huge range of free downloadable resources.</a:t>
            </a:r>
          </a:p>
        </p:txBody>
      </p:sp>
    </p:spTree>
    <p:extLst>
      <p:ext uri="{BB962C8B-B14F-4D97-AF65-F5344CB8AC3E}">
        <p14:creationId xmlns:p14="http://schemas.microsoft.com/office/powerpoint/2010/main" val="3013544957"/>
      </p:ext>
    </p:extLst>
  </p:cSld>
  <p:clrMapOvr>
    <a:masterClrMapping/>
  </p:clrMapOvr>
</p:sld>
</file>

<file path=ppt/theme/theme1.xml><?xml version="1.0" encoding="utf-8"?>
<a:theme xmlns:a="http://schemas.openxmlformats.org/drawingml/2006/main" name="Office Theme">
  <a:themeElements>
    <a:clrScheme name="WfW 2026">
      <a:dk1>
        <a:sysClr val="windowText" lastClr="000000"/>
      </a:dk1>
      <a:lt1>
        <a:sysClr val="window" lastClr="FFFFFF"/>
      </a:lt1>
      <a:dk2>
        <a:srgbClr val="0067B6"/>
      </a:dk2>
      <a:lt2>
        <a:srgbClr val="FFD18C"/>
      </a:lt2>
      <a:accent1>
        <a:srgbClr val="ACDCFF"/>
      </a:accent1>
      <a:accent2>
        <a:srgbClr val="F56A00"/>
      </a:accent2>
      <a:accent3>
        <a:srgbClr val="3D3D3D"/>
      </a:accent3>
      <a:accent4>
        <a:srgbClr val="FFC000"/>
      </a:accent4>
      <a:accent5>
        <a:srgbClr val="47AFFF"/>
      </a:accent5>
      <a:accent6>
        <a:srgbClr val="8EC549"/>
      </a:accent6>
      <a:hlink>
        <a:srgbClr val="225787"/>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5dd2529-9445-4355-b9e2-4bd467ec11f1">
      <Terms xmlns="http://schemas.microsoft.com/office/infopath/2007/PartnerControls"/>
    </lcf76f155ced4ddcb4097134ff3c332f>
    <TaxCatchAll xmlns="85d0ec07-45f3-438d-bd40-cd686f334cc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6574662186BB448C24EEF638ADD100" ma:contentTypeVersion="13" ma:contentTypeDescription="Create a new document." ma:contentTypeScope="" ma:versionID="45ff14d93179c2d290a80a337e4b10d2">
  <xsd:schema xmlns:xsd="http://www.w3.org/2001/XMLSchema" xmlns:xs="http://www.w3.org/2001/XMLSchema" xmlns:p="http://schemas.microsoft.com/office/2006/metadata/properties" xmlns:ns2="c5dd2529-9445-4355-b9e2-4bd467ec11f1" xmlns:ns3="85d0ec07-45f3-438d-bd40-cd686f334cce" targetNamespace="http://schemas.microsoft.com/office/2006/metadata/properties" ma:root="true" ma:fieldsID="a427f44ce58475b6bc2e2040749a40ad" ns2:_="" ns3:_="">
    <xsd:import namespace="c5dd2529-9445-4355-b9e2-4bd467ec11f1"/>
    <xsd:import namespace="85d0ec07-45f3-438d-bd40-cd686f334c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dd2529-9445-4355-b9e2-4bd467ec11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d77f45d5-5f96-4044-8998-43ecf430cc5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d0ec07-45f3-438d-bd40-cd686f334cc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fff6e2e-4efe-4a90-b3a9-1f7cde673f96}" ma:internalName="TaxCatchAll" ma:showField="CatchAllData" ma:web="85d0ec07-45f3-438d-bd40-cd686f334c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958930-4943-4AE5-88FF-FD1717B4B8A6}">
  <ds:schemaRefs>
    <ds:schemaRef ds:uri="http://schemas.microsoft.com/sharepoint/v3/contenttype/forms"/>
  </ds:schemaRefs>
</ds:datastoreItem>
</file>

<file path=customXml/itemProps2.xml><?xml version="1.0" encoding="utf-8"?>
<ds:datastoreItem xmlns:ds="http://schemas.openxmlformats.org/officeDocument/2006/customXml" ds:itemID="{7DD87253-F50F-4011-813A-5A55F3D7B392}">
  <ds:schemaRefs>
    <ds:schemaRef ds:uri="http://purl.org/dc/elements/1.1/"/>
    <ds:schemaRef ds:uri="85d0ec07-45f3-438d-bd40-cd686f334cce"/>
    <ds:schemaRef ds:uri="http://schemas.microsoft.com/office/2006/documentManagement/types"/>
    <ds:schemaRef ds:uri="http://www.w3.org/XML/1998/namespace"/>
    <ds:schemaRef ds:uri="http://purl.org/dc/terms/"/>
    <ds:schemaRef ds:uri="c5dd2529-9445-4355-b9e2-4bd467ec11f1"/>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D070AE6E-5EEB-4A5E-910F-F296DC43F698}">
  <ds:schemaRefs>
    <ds:schemaRef ds:uri="85d0ec07-45f3-438d-bd40-cd686f334cce"/>
    <ds:schemaRef ds:uri="c5dd2529-9445-4355-b9e2-4bd467ec11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16</TotalTime>
  <Words>281</Words>
  <Application>Microsoft Office PowerPoint</Application>
  <PresentationFormat>Widescreen</PresentationFormat>
  <Paragraphs>14</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Verdana</vt:lpstr>
      <vt:lpstr>Office Theme</vt:lpstr>
      <vt:lpstr>Recognising Mobility Aids</vt:lpstr>
      <vt:lpstr>Do not seize or remove Disabled people’s mobility aids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Ball</dc:creator>
  <cp:lastModifiedBy>Kate Ball</cp:lastModifiedBy>
  <cp:revision>5</cp:revision>
  <dcterms:created xsi:type="dcterms:W3CDTF">2024-05-21T11:08:57Z</dcterms:created>
  <dcterms:modified xsi:type="dcterms:W3CDTF">2026-07-21T14:01:48Z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0x010100D76574662186BB448C24EEF638ADD100</vt:lpwstr>
  </property>
  <property fmtid="{D5CDD505-2E9C-101B-9397-08002B2CF9AE}" pid="3" name="MediaServiceImageTags">
    <vt:lpwstr/>
  </property>
</Properties>
</file>