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400" r:id="rId3"/>
    <p:sldId id="430" r:id="rId4"/>
    <p:sldId id="403" r:id="rId5"/>
    <p:sldId id="431" r:id="rId6"/>
    <p:sldId id="402" r:id="rId7"/>
    <p:sldId id="432" r:id="rId8"/>
    <p:sldId id="433" r:id="rId9"/>
    <p:sldId id="434" r:id="rId10"/>
    <p:sldId id="436" r:id="rId11"/>
    <p:sldId id="437" r:id="rId12"/>
    <p:sldId id="438" r:id="rId13"/>
    <p:sldId id="439" r:id="rId14"/>
    <p:sldId id="440" r:id="rId15"/>
    <p:sldId id="428" r:id="rId16"/>
    <p:sldId id="429" r:id="rId17"/>
    <p:sldId id="441" r:id="rId18"/>
    <p:sldId id="407" r:id="rId19"/>
    <p:sldId id="442" r:id="rId20"/>
    <p:sldId id="406" r:id="rId21"/>
    <p:sldId id="405" r:id="rId22"/>
    <p:sldId id="427" r:id="rId23"/>
    <p:sldId id="409" r:id="rId24"/>
    <p:sldId id="412" r:id="rId25"/>
    <p:sldId id="408" r:id="rId26"/>
    <p:sldId id="413" r:id="rId27"/>
    <p:sldId id="443" r:id="rId28"/>
    <p:sldId id="414" r:id="rId29"/>
    <p:sldId id="40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y Inckle" initials="KI" lastIdx="6" clrIdx="0">
    <p:extLst>
      <p:ext uri="{19B8F6BF-5375-455C-9EA6-DF929625EA0E}">
        <p15:presenceInfo xmlns:p15="http://schemas.microsoft.com/office/powerpoint/2012/main" userId="S-1-5-21-2927862127-3899501615-3304253688-12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5D6"/>
    <a:srgbClr val="E9DBCA"/>
    <a:srgbClr val="605E56"/>
    <a:srgbClr val="FF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68" autoAdjust="0"/>
  </p:normalViewPr>
  <p:slideViewPr>
    <p:cSldViewPr snapToGrid="0">
      <p:cViewPr varScale="1">
        <p:scale>
          <a:sx n="79" d="100"/>
          <a:sy n="79" d="100"/>
        </p:scale>
        <p:origin x="1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58B16-30E9-4ED3-A30B-C3AD083C70E5}" type="datetimeFigureOut">
              <a:rPr lang="en-GB" smtClean="0"/>
              <a:t>01/02/2026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676D7-6C55-44AA-B81D-1AA043A29E6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5001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676D7-6C55-44AA-B81D-1AA043A29E67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162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676D7-6C55-44AA-B81D-1AA043A29E67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143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BD0C1-EC09-4F9C-B853-715CA9F88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246010-7297-4A0D-BF7C-2CB5B8A4C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18B26-9452-427E-BBFF-A15FCCD50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5227B-39E3-486B-8E16-04364DF4B22F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6B9D0-DD56-462C-8BE9-4C1776610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8AA25-29FB-46DD-A496-CF37A06E1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7150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6BCF8-4DD9-468B-A09E-A350079B0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A350D1-50DE-484D-9A86-C2A9AB98AC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3FA7F-A1C8-4968-89ED-FDF2CB9D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F1562-160B-423D-8A14-258C9A5590EE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A8EB2-29FD-4546-8F53-29B75154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7ECB6-3E6D-4A0C-A355-BC854ECF2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2452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214CB1-D85C-4CD4-82EE-135EE540A5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F008CF-983E-4B83-8306-0B2DEAE0BD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AC61D-0DC1-4642-A0B6-4DCC9B8C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FAB54-943B-4F11-8F6E-354D6EB5082C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74586-38FF-4159-AA2A-5D84134B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37ED-B6A0-4950-A0AF-BDAEB0ECE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45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043B8-2CE9-425E-AF9D-9AB282D17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E8AD7-A9E8-4C9D-AAF2-A960E8CFB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62B6A2-676E-4140-AA15-B4FD8B61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FAEBD-3A78-47E5-B1CB-239AE8CC9D1C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F10D1-CCBC-4B31-80F5-12004A721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1F7C1-DD6D-40BE-B83E-F89524440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926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2E395-085F-42D6-8B16-B9E857E8E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6DAC09-6AB3-4611-83BE-10F7D44D2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F57C92-DA44-4828-969C-17C1E4846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F9C65-466E-4353-AF83-3AC69270883C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10058-9A82-48C0-8FA3-79032417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49F67-1927-4778-81B6-2DEA73BB8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24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8AC3B-6BD3-4A3D-AD19-C8CE9EFD3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8DB65-0818-4727-902F-3511DB8E74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FBF49E-1CA5-40DA-A826-D3FF823F2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E8CF6-CAED-42D5-8065-34574B96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62CCF-648D-45EA-A3FF-65E711B80689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C90AD-5323-4C96-8C09-7BFCDA077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526653-070F-4FB5-9116-E6FA36CBD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893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D723A-E0F1-4CDA-88D0-9309DF30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67FC0-1DFD-486A-820E-31C9E78B5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0F7C7-7ED1-4790-80E0-ADE04A75C4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4556E-7DB9-43B0-8264-9E9913DA93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AFC36C-5066-4D3A-B6D0-659D0C605B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58136B-BC8E-47FC-8B93-3507151CC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275B0-2E55-4BFB-AA23-FA62A830D4C2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917EBE-03F4-4A35-B5D6-DCC0A970A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8F54C-7721-4A85-9C45-B6614369F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5785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653D5-01DC-4D31-B232-6B3EB3CE1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A877D-3FC8-4EC7-B781-CFBA88ACC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B93FC-629D-4352-B42D-DF3303AE3614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5D7903-81D5-4A0C-8FC6-0EE06B04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966AE6-9D24-4CD4-8405-325CFA14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56349"/>
            <a:ext cx="2743200" cy="365125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fld id="{0F0321DB-921B-4637-BD7B-BDE1E05C32B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997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30261A-7B02-45CE-920B-42ABE7F0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C239E-0054-409A-AFEC-D426B028550F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66FCF5-FA3C-43E1-A1D5-2906F66A9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E375E1-E361-46BA-8069-DE6EAB3AB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440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D4EA2-B3E1-40FB-BB40-2C0015C3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2974E-8F68-4714-A914-AF63247B3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817B7D-D1CF-4737-A5C1-E8F15D396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18FE7-BDF0-4A46-A721-3C8C6284A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537C-ACD8-4B28-863C-454AA176F07B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F6F3E-FC5E-4D11-BD1B-4F01DC5B8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9B054-83D7-4093-ABF7-15B06004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3309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13F28-08CE-46FA-90C0-6AE0440FC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8E8312-68B4-411F-BF4E-C5BD0C0C43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7CBFF-5D16-4501-90EC-308AD6315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17B67-623B-4AF8-9EC7-6F1131A3C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F0605-F649-41AD-BCA6-E6906685BEAF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969AF-0E17-420B-8A48-1E4EF9FAC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E351B0-D8A1-4AEC-A606-E13BED0B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1592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7739B6-6094-4BE1-A938-D4EA4CF78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07C74-4500-4701-86E2-7220936B3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65462-1A33-458F-86B6-FA12D16369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FAA8A-12BF-44F2-8417-0AE63250FFC1}" type="datetime1">
              <a:rPr lang="en-GB" smtClean="0"/>
              <a:t>02/02/2026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5F212-5BD7-41F7-BD09-CAC93E740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5E246-8610-4838-BEBC-0365C7AA7D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321DB-921B-4637-BD7B-BDE1E05C32B9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684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30.png"/><Relationship Id="rId5" Type="http://schemas.openxmlformats.org/officeDocument/2006/relationships/image" Target="../media/image34.png"/><Relationship Id="rId10" Type="http://schemas.openxmlformats.org/officeDocument/2006/relationships/image" Target="../media/image28.png"/><Relationship Id="rId4" Type="http://schemas.openxmlformats.org/officeDocument/2006/relationships/image" Target="../media/image8.png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Wheels for Wellbeing logo, an orange and blue spoked cycle wheel on the left, with &quot;wheels for&quot; in orange and &quot;wellbeing&quot; in blue to the right. The words &quot;Removing barriers to cycling&quot; are along the bottom.">
            <a:extLst>
              <a:ext uri="{FF2B5EF4-FFF2-40B4-BE49-F238E27FC236}">
                <a16:creationId xmlns:a16="http://schemas.microsoft.com/office/drawing/2014/main" id="{932A4C12-905E-438B-96F1-0A7CE0E948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467"/>
          <a:stretch/>
        </p:blipFill>
        <p:spPr>
          <a:xfrm>
            <a:off x="4795662" y="6188219"/>
            <a:ext cx="2553328" cy="581697"/>
          </a:xfrm>
          <a:prstGeom prst="rect">
            <a:avLst/>
          </a:prstGeom>
        </p:spPr>
      </p:pic>
      <p:pic>
        <p:nvPicPr>
          <p:cNvPr id="11" name="Picture 10" descr="Adult using manual wheelchair with e-assist handcycle attachment">
            <a:extLst>
              <a:ext uri="{FF2B5EF4-FFF2-40B4-BE49-F238E27FC236}">
                <a16:creationId xmlns:a16="http://schemas.microsoft.com/office/drawing/2014/main" id="{17426DD2-E39D-40BA-9A97-5E02D19D3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4" r="13997"/>
          <a:stretch/>
        </p:blipFill>
        <p:spPr>
          <a:xfrm>
            <a:off x="9880707" y="3340838"/>
            <a:ext cx="2181753" cy="1903031"/>
          </a:xfrm>
          <a:prstGeom prst="rect">
            <a:avLst/>
          </a:prstGeom>
        </p:spPr>
      </p:pic>
      <p:pic>
        <p:nvPicPr>
          <p:cNvPr id="22" name="Picture 21" descr="Two people using an in-line tandem mobility scooter">
            <a:extLst>
              <a:ext uri="{FF2B5EF4-FFF2-40B4-BE49-F238E27FC236}">
                <a16:creationId xmlns:a16="http://schemas.microsoft.com/office/drawing/2014/main" id="{E29A64A3-4BF8-403B-9AC1-42C0BE1E4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551" r="20442" b="22459"/>
          <a:stretch/>
        </p:blipFill>
        <p:spPr>
          <a:xfrm>
            <a:off x="8432644" y="3008616"/>
            <a:ext cx="1604670" cy="2551074"/>
          </a:xfrm>
          <a:prstGeom prst="rect">
            <a:avLst/>
          </a:prstGeom>
        </p:spPr>
      </p:pic>
      <p:pic>
        <p:nvPicPr>
          <p:cNvPr id="16" name="Picture 15" descr="Child using powerchair">
            <a:extLst>
              <a:ext uri="{FF2B5EF4-FFF2-40B4-BE49-F238E27FC236}">
                <a16:creationId xmlns:a16="http://schemas.microsoft.com/office/drawing/2014/main" id="{BFBC4DAB-A8DB-4478-B47D-35E6A8F7CB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4" t="17994" r="19665" b="9766"/>
          <a:stretch/>
        </p:blipFill>
        <p:spPr>
          <a:xfrm>
            <a:off x="6749064" y="3065016"/>
            <a:ext cx="1683580" cy="2247678"/>
          </a:xfrm>
          <a:prstGeom prst="rect">
            <a:avLst/>
          </a:prstGeom>
        </p:spPr>
      </p:pic>
      <p:pic>
        <p:nvPicPr>
          <p:cNvPr id="20" name="Picture 19" descr="Adult using mobility scooter assisting young child who is walking">
            <a:extLst>
              <a:ext uri="{FF2B5EF4-FFF2-40B4-BE49-F238E27FC236}">
                <a16:creationId xmlns:a16="http://schemas.microsoft.com/office/drawing/2014/main" id="{DB8C6B12-AE30-45B5-AF49-5C078C3F2E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t="31534" r="18482" b="907"/>
          <a:stretch/>
        </p:blipFill>
        <p:spPr>
          <a:xfrm>
            <a:off x="4680029" y="3025665"/>
            <a:ext cx="2454491" cy="2287029"/>
          </a:xfrm>
          <a:prstGeom prst="rect">
            <a:avLst/>
          </a:prstGeom>
        </p:spPr>
      </p:pic>
      <p:pic>
        <p:nvPicPr>
          <p:cNvPr id="9" name="Picture 8" descr="Child using manual wheelchair with front power attachment">
            <a:extLst>
              <a:ext uri="{FF2B5EF4-FFF2-40B4-BE49-F238E27FC236}">
                <a16:creationId xmlns:a16="http://schemas.microsoft.com/office/drawing/2014/main" id="{CCC76C57-ED1E-4700-9C33-F9BE4815F0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1" t="21618" r="29165" b="5001"/>
          <a:stretch/>
        </p:blipFill>
        <p:spPr>
          <a:xfrm>
            <a:off x="3683157" y="2895450"/>
            <a:ext cx="1281618" cy="2502918"/>
          </a:xfrm>
          <a:prstGeom prst="rect">
            <a:avLst/>
          </a:prstGeom>
        </p:spPr>
      </p:pic>
      <p:pic>
        <p:nvPicPr>
          <p:cNvPr id="14" name="Picture 13" descr="Adult using powerchair with a pram attached to it">
            <a:extLst>
              <a:ext uri="{FF2B5EF4-FFF2-40B4-BE49-F238E27FC236}">
                <a16:creationId xmlns:a16="http://schemas.microsoft.com/office/drawing/2014/main" id="{108FCCAA-BDF1-4947-B65A-6E391F33C97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0777" r="15911" b="16375"/>
          <a:stretch/>
        </p:blipFill>
        <p:spPr>
          <a:xfrm>
            <a:off x="1989893" y="3081863"/>
            <a:ext cx="1797991" cy="2130092"/>
          </a:xfrm>
          <a:prstGeom prst="rect">
            <a:avLst/>
          </a:prstGeom>
        </p:spPr>
      </p:pic>
      <p:pic>
        <p:nvPicPr>
          <p:cNvPr id="18" name="Picture 17" descr="Adult using mobility scooter towing cycle-type child trailer with two small children in it">
            <a:extLst>
              <a:ext uri="{FF2B5EF4-FFF2-40B4-BE49-F238E27FC236}">
                <a16:creationId xmlns:a16="http://schemas.microsoft.com/office/drawing/2014/main" id="{90AE875E-EB08-4968-AFE6-D8DDFE9005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2" t="36083" r="15006" b="19493"/>
          <a:stretch/>
        </p:blipFill>
        <p:spPr>
          <a:xfrm>
            <a:off x="-38100" y="2991675"/>
            <a:ext cx="2027993" cy="226914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9E4041D-E614-4339-8E2C-C5B5EC060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99249"/>
            <a:ext cx="9144000" cy="581697"/>
          </a:xfrm>
        </p:spPr>
        <p:txBody>
          <a:bodyPr anchor="ctr">
            <a:normAutofit/>
          </a:bodyPr>
          <a:lstStyle/>
          <a:p>
            <a:r>
              <a:rPr lang="en-US" dirty="0"/>
              <a:t>Wheels for Wellbeing Campaigns and Policy Team</a:t>
            </a:r>
            <a:endParaRPr lang="en-GB"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30127972-329F-4433-B6DE-6BB771A97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9972"/>
            <a:ext cx="12192000" cy="2568375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pPr>
              <a:spcBef>
                <a:spcPts val="1800"/>
              </a:spcBef>
            </a:pPr>
            <a:r>
              <a:rPr lang="en-US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Mobility Justice: </a:t>
            </a:r>
            <a:br>
              <a:rPr lang="en-US" sz="44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4000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How new mobility aid regulations can provide equal mobility rights for all</a:t>
            </a:r>
            <a:br>
              <a:rPr lang="en-GB" sz="4000" b="1" dirty="0">
                <a:solidFill>
                  <a:schemeClr val="bg1"/>
                </a:solidFill>
                <a:latin typeface="+mn-lt"/>
              </a:rPr>
            </a:br>
            <a:endParaRPr lang="en-GB" sz="4400" dirty="0">
              <a:latin typeface="+mn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9C2BD89-6CB6-450D-A291-292DB1173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244711"/>
            <a:ext cx="12192000" cy="754952"/>
          </a:xfrm>
          <a:prstGeom prst="ellipse">
            <a:avLst/>
          </a:prstGeom>
          <a:solidFill>
            <a:srgbClr val="FFF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136312-04BF-4E28-BE2D-39A43F48A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37103" y="6296504"/>
            <a:ext cx="225357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1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89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4000" y="2773126"/>
            <a:ext cx="10676244" cy="11183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5C38-CF42-48A1-97A6-7A19DC8EB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0196" y="1049111"/>
            <a:ext cx="0" cy="580480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2EC7CF-5A4E-4353-A019-EA26F3851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141728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C0F05C-45D0-4AD6-AE78-91FA3EAF1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6320591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F143E-427F-4D3A-B21E-71A60BB4E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4000" y="1764975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A62A94-0D58-4D4F-AB63-46260430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09267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9E5F0E-A5D5-4FE3-98D4-3680F50E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44035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758287-25D1-4AB3-A9E1-6BC857414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13378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BCE83D-86DC-40B9-8FEE-C112ED769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74739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34473D-8BB8-47CD-90F9-730DC969E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946311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E9EF67B-900C-44A2-8D6F-48672F328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4571533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2DD080-A6C5-4E03-9182-84581E0AA759}"/>
              </a:ext>
            </a:extLst>
          </p:cNvPr>
          <p:cNvSpPr txBox="1">
            <a:spLocks/>
          </p:cNvSpPr>
          <p:nvPr/>
        </p:nvSpPr>
        <p:spPr>
          <a:xfrm>
            <a:off x="576000" y="6075091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2026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8B9BC09-F571-4B09-A117-E21EED03C284}"/>
              </a:ext>
            </a:extLst>
          </p:cNvPr>
          <p:cNvSpPr txBox="1">
            <a:spLocks/>
          </p:cNvSpPr>
          <p:nvPr/>
        </p:nvSpPr>
        <p:spPr>
          <a:xfrm>
            <a:off x="576000" y="550189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2010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68C04AB-2E37-4DE7-A6BA-2AF7ED6C4608}"/>
              </a:ext>
            </a:extLst>
          </p:cNvPr>
          <p:cNvSpPr txBox="1">
            <a:spLocks/>
          </p:cNvSpPr>
          <p:nvPr/>
        </p:nvSpPr>
        <p:spPr>
          <a:xfrm>
            <a:off x="576000" y="488828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1995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1BFCAFB-4A95-4949-96E6-66E9784EF23C}"/>
              </a:ext>
            </a:extLst>
          </p:cNvPr>
          <p:cNvSpPr txBox="1">
            <a:spLocks/>
          </p:cNvSpPr>
          <p:nvPr/>
        </p:nvSpPr>
        <p:spPr>
          <a:xfrm>
            <a:off x="576000" y="4326033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1AD812F-7124-4996-9713-9CE7B0F65F80}"/>
              </a:ext>
            </a:extLst>
          </p:cNvPr>
          <p:cNvSpPr txBox="1">
            <a:spLocks/>
          </p:cNvSpPr>
          <p:nvPr/>
        </p:nvSpPr>
        <p:spPr>
          <a:xfrm>
            <a:off x="1404000" y="2748978"/>
            <a:ext cx="10321606" cy="13216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Electrically Assisted Pedal Cycles Regulations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legalises pedal cycles of any kind with motors up to 250W and maximum powered speed 15mph, including with throttles to 15mph. No driving licence is needed to use e-assist pedal cycles.</a:t>
            </a:r>
            <a:endParaRPr 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4DF70F7-C512-4B3D-B74C-9238830DCF85}"/>
              </a:ext>
            </a:extLst>
          </p:cNvPr>
          <p:cNvSpPr txBox="1">
            <a:spLocks/>
          </p:cNvSpPr>
          <p:nvPr/>
        </p:nvSpPr>
        <p:spPr>
          <a:xfrm>
            <a:off x="576000" y="2700811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1983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4BEEBEE-14A4-4F8B-87DA-2F1A291B17B6}"/>
              </a:ext>
            </a:extLst>
          </p:cNvPr>
          <p:cNvSpPr txBox="1">
            <a:spLocks/>
          </p:cNvSpPr>
          <p:nvPr/>
        </p:nvSpPr>
        <p:spPr>
          <a:xfrm>
            <a:off x="1404000" y="2234562"/>
            <a:ext cx="10321606" cy="4714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Chronically Sick and Disabled Persons Act &amp; Use of Invalid Carriages on Highways Regulations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DD309B-40FF-46E8-A50E-78F3DD6F9C0B}"/>
              </a:ext>
            </a:extLst>
          </p:cNvPr>
          <p:cNvSpPr txBox="1">
            <a:spLocks/>
          </p:cNvSpPr>
          <p:nvPr/>
        </p:nvSpPr>
        <p:spPr>
          <a:xfrm>
            <a:off x="576000" y="219485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1970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6C36B9C-8FB2-4604-9E18-A6A4C9841AB2}"/>
              </a:ext>
            </a:extLst>
          </p:cNvPr>
          <p:cNvSpPr txBox="1">
            <a:spLocks/>
          </p:cNvSpPr>
          <p:nvPr/>
        </p:nvSpPr>
        <p:spPr>
          <a:xfrm>
            <a:off x="1404000" y="1890304"/>
            <a:ext cx="2067902" cy="4047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487CBF-6964-4CA3-BD41-F462BB4BBA83}"/>
              </a:ext>
            </a:extLst>
          </p:cNvPr>
          <p:cNvSpPr txBox="1">
            <a:spLocks/>
          </p:cNvSpPr>
          <p:nvPr/>
        </p:nvSpPr>
        <p:spPr>
          <a:xfrm>
            <a:off x="576000" y="184717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1960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1DB45E-32DB-4FC3-86E0-56364F986E4C}"/>
              </a:ext>
            </a:extLst>
          </p:cNvPr>
          <p:cNvSpPr txBox="1">
            <a:spLocks/>
          </p:cNvSpPr>
          <p:nvPr/>
        </p:nvSpPr>
        <p:spPr>
          <a:xfrm>
            <a:off x="1404000" y="1541201"/>
            <a:ext cx="1690218" cy="3992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NHS founded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3373F-CEFE-482F-A751-713E69C2BA3D}"/>
              </a:ext>
            </a:extLst>
          </p:cNvPr>
          <p:cNvSpPr txBox="1">
            <a:spLocks/>
          </p:cNvSpPr>
          <p:nvPr/>
        </p:nvSpPr>
        <p:spPr>
          <a:xfrm>
            <a:off x="576000" y="1519475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1948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6A9B348-ADCC-4EAD-B507-F40ADF2BB121}"/>
              </a:ext>
            </a:extLst>
          </p:cNvPr>
          <p:cNvSpPr txBox="1">
            <a:spLocks/>
          </p:cNvSpPr>
          <p:nvPr/>
        </p:nvSpPr>
        <p:spPr>
          <a:xfrm>
            <a:off x="1404000" y="1207579"/>
            <a:ext cx="2502615" cy="420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576000" y="117178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1930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A bit of history – 1983: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232F3-B15E-47D4-9600-4B92F940C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3527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10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6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4000" y="3058797"/>
            <a:ext cx="10719560" cy="27059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5C38-CF42-48A1-97A6-7A19DC8EB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0196" y="1049111"/>
            <a:ext cx="0" cy="580480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2EC7CF-5A4E-4353-A019-EA26F3851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141728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C0F05C-45D0-4AD6-AE78-91FA3EAF1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6320591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F143E-427F-4D3A-B21E-71A60BB4E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4000" y="1764975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A62A94-0D58-4D4F-AB63-46260430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09267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9E5F0E-A5D5-4FE3-98D4-3680F50E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44035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9A0829-D401-490B-A9F7-0E3A3EDF5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3264908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758287-25D1-4AB3-A9E1-6BC857414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13378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BCE83D-86DC-40B9-8FEE-C112ED769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74739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34473D-8BB8-47CD-90F9-730DC969E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788039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2DD080-A6C5-4E03-9182-84581E0AA759}"/>
              </a:ext>
            </a:extLst>
          </p:cNvPr>
          <p:cNvSpPr txBox="1">
            <a:spLocks/>
          </p:cNvSpPr>
          <p:nvPr/>
        </p:nvSpPr>
        <p:spPr>
          <a:xfrm>
            <a:off x="576000" y="6075091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2026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8B9BC09-F571-4B09-A117-E21EED03C284}"/>
              </a:ext>
            </a:extLst>
          </p:cNvPr>
          <p:cNvSpPr txBox="1">
            <a:spLocks/>
          </p:cNvSpPr>
          <p:nvPr/>
        </p:nvSpPr>
        <p:spPr>
          <a:xfrm>
            <a:off x="576000" y="550189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2010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68C04AB-2E37-4DE7-A6BA-2AF7ED6C4608}"/>
              </a:ext>
            </a:extLst>
          </p:cNvPr>
          <p:cNvSpPr txBox="1">
            <a:spLocks/>
          </p:cNvSpPr>
          <p:nvPr/>
        </p:nvSpPr>
        <p:spPr>
          <a:xfrm>
            <a:off x="576000" y="488828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1995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BF26407-0003-4C23-A592-1E2E026AFC93}"/>
              </a:ext>
            </a:extLst>
          </p:cNvPr>
          <p:cNvSpPr txBox="1">
            <a:spLocks/>
          </p:cNvSpPr>
          <p:nvPr/>
        </p:nvSpPr>
        <p:spPr>
          <a:xfrm>
            <a:off x="1404000" y="3058759"/>
            <a:ext cx="10270834" cy="26886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Use of Invalid Carriages on Highways Regulations </a:t>
            </a:r>
          </a:p>
          <a:p>
            <a:pPr marL="457200" indent="-45720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Defined unpowered wheelchairs as “class 1” and powered aids from 1970 act as “class 2”.</a:t>
            </a:r>
          </a:p>
          <a:p>
            <a:pPr marL="514350" indent="-51435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AutoNum type="arabicPeriod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Introduced class 3 aids,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max speed on road only 8mph, minimum age for use 14, no driving licence or insurance.</a:t>
            </a:r>
          </a:p>
          <a:p>
            <a:pPr marL="514350" indent="-51435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The one-person and “physical defect or disability” restrictions from 1970 are still active.</a:t>
            </a:r>
          </a:p>
          <a:p>
            <a:pPr marL="514350" indent="-51435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Unladen weight limits: class 1 and class 2 113.4kg, class 3 150kg.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9E63682-EB3A-40C7-9B8E-9FE1493DD191}"/>
              </a:ext>
            </a:extLst>
          </p:cNvPr>
          <p:cNvSpPr txBox="1">
            <a:spLocks/>
          </p:cNvSpPr>
          <p:nvPr/>
        </p:nvSpPr>
        <p:spPr>
          <a:xfrm>
            <a:off x="576000" y="3019408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1988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1AD812F-7124-4996-9713-9CE7B0F65F80}"/>
              </a:ext>
            </a:extLst>
          </p:cNvPr>
          <p:cNvSpPr txBox="1">
            <a:spLocks/>
          </p:cNvSpPr>
          <p:nvPr/>
        </p:nvSpPr>
        <p:spPr>
          <a:xfrm>
            <a:off x="1404000" y="2569939"/>
            <a:ext cx="5087650" cy="4714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Electrically Assisted Pedal Cycles Regulations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4DF70F7-C512-4B3D-B74C-9238830DCF85}"/>
              </a:ext>
            </a:extLst>
          </p:cNvPr>
          <p:cNvSpPr txBox="1">
            <a:spLocks/>
          </p:cNvSpPr>
          <p:nvPr/>
        </p:nvSpPr>
        <p:spPr>
          <a:xfrm>
            <a:off x="576000" y="2542539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1983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4BEEBEE-14A4-4F8B-87DA-2F1A291B17B6}"/>
              </a:ext>
            </a:extLst>
          </p:cNvPr>
          <p:cNvSpPr txBox="1">
            <a:spLocks/>
          </p:cNvSpPr>
          <p:nvPr/>
        </p:nvSpPr>
        <p:spPr>
          <a:xfrm>
            <a:off x="1404000" y="2234562"/>
            <a:ext cx="10321606" cy="4714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Chronically Sick and Disabled Persons Act &amp; Use of Invalid Carriages on Highways Regulations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DD309B-40FF-46E8-A50E-78F3DD6F9C0B}"/>
              </a:ext>
            </a:extLst>
          </p:cNvPr>
          <p:cNvSpPr txBox="1">
            <a:spLocks/>
          </p:cNvSpPr>
          <p:nvPr/>
        </p:nvSpPr>
        <p:spPr>
          <a:xfrm>
            <a:off x="576000" y="219485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1970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6C36B9C-8FB2-4604-9E18-A6A4C9841AB2}"/>
              </a:ext>
            </a:extLst>
          </p:cNvPr>
          <p:cNvSpPr txBox="1">
            <a:spLocks/>
          </p:cNvSpPr>
          <p:nvPr/>
        </p:nvSpPr>
        <p:spPr>
          <a:xfrm>
            <a:off x="1404000" y="1890304"/>
            <a:ext cx="2067902" cy="4047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487CBF-6964-4CA3-BD41-F462BB4BBA83}"/>
              </a:ext>
            </a:extLst>
          </p:cNvPr>
          <p:cNvSpPr txBox="1">
            <a:spLocks/>
          </p:cNvSpPr>
          <p:nvPr/>
        </p:nvSpPr>
        <p:spPr>
          <a:xfrm>
            <a:off x="576000" y="184717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1960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1DB45E-32DB-4FC3-86E0-56364F986E4C}"/>
              </a:ext>
            </a:extLst>
          </p:cNvPr>
          <p:cNvSpPr txBox="1">
            <a:spLocks/>
          </p:cNvSpPr>
          <p:nvPr/>
        </p:nvSpPr>
        <p:spPr>
          <a:xfrm>
            <a:off x="1404000" y="1541201"/>
            <a:ext cx="1690218" cy="3992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NHS founded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3373F-CEFE-482F-A751-713E69C2BA3D}"/>
              </a:ext>
            </a:extLst>
          </p:cNvPr>
          <p:cNvSpPr txBox="1">
            <a:spLocks/>
          </p:cNvSpPr>
          <p:nvPr/>
        </p:nvSpPr>
        <p:spPr>
          <a:xfrm>
            <a:off x="576000" y="1519475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1948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6A9B348-ADCC-4EAD-B507-F40ADF2BB121}"/>
              </a:ext>
            </a:extLst>
          </p:cNvPr>
          <p:cNvSpPr txBox="1">
            <a:spLocks/>
          </p:cNvSpPr>
          <p:nvPr/>
        </p:nvSpPr>
        <p:spPr>
          <a:xfrm>
            <a:off x="1404000" y="1207579"/>
            <a:ext cx="2502615" cy="420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576000" y="117178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1930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A bit of history – 1988: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B9076-CC57-4363-A78A-579EE18EC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18202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11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81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4000" y="3346762"/>
            <a:ext cx="10729227" cy="8577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5C38-CF42-48A1-97A6-7A19DC8EB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0196" y="1049111"/>
            <a:ext cx="0" cy="580480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2EC7CF-5A4E-4353-A019-EA26F3851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141728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C0F05C-45D0-4AD6-AE78-91FA3EAF1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6320591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F143E-427F-4D3A-B21E-71A60BB4E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4000" y="1764975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A62A94-0D58-4D4F-AB63-46260430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09267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9E5F0E-A5D5-4FE3-98D4-3680F50E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4588" y="244035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9A0829-D401-490B-A9F7-0E3A3EDF5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2751" y="3124249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758287-25D1-4AB3-A9E1-6BC857414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30193" y="359383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BCE83D-86DC-40B9-8FEE-C112ED769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74739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34473D-8BB8-47CD-90F9-730DC969E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30193" y="2788039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2DD080-A6C5-4E03-9182-84581E0AA759}"/>
              </a:ext>
            </a:extLst>
          </p:cNvPr>
          <p:cNvSpPr txBox="1">
            <a:spLocks/>
          </p:cNvSpPr>
          <p:nvPr/>
        </p:nvSpPr>
        <p:spPr>
          <a:xfrm>
            <a:off x="576000" y="6075091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2026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8B9BC09-F571-4B09-A117-E21EED03C284}"/>
              </a:ext>
            </a:extLst>
          </p:cNvPr>
          <p:cNvSpPr txBox="1">
            <a:spLocks/>
          </p:cNvSpPr>
          <p:nvPr/>
        </p:nvSpPr>
        <p:spPr>
          <a:xfrm>
            <a:off x="576000" y="550189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2010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0ABEE9C-C60F-4AE5-AE9A-020EE1AC8982}"/>
              </a:ext>
            </a:extLst>
          </p:cNvPr>
          <p:cNvSpPr txBox="1">
            <a:spLocks/>
          </p:cNvSpPr>
          <p:nvPr/>
        </p:nvSpPr>
        <p:spPr>
          <a:xfrm>
            <a:off x="1404000" y="3346762"/>
            <a:ext cx="10270834" cy="98419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Disability Discrimination Act –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“invalid carriage” function and use in public spaces did not change. Followed by Public Service Vehicles Accessibility Regulations 2000 (bus accessibility)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68C04AB-2E37-4DE7-A6BA-2AF7ED6C4608}"/>
              </a:ext>
            </a:extLst>
          </p:cNvPr>
          <p:cNvSpPr txBox="1">
            <a:spLocks/>
          </p:cNvSpPr>
          <p:nvPr/>
        </p:nvSpPr>
        <p:spPr>
          <a:xfrm>
            <a:off x="576000" y="334833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1995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BF26407-0003-4C23-A592-1E2E026AFC93}"/>
              </a:ext>
            </a:extLst>
          </p:cNvPr>
          <p:cNvSpPr txBox="1">
            <a:spLocks/>
          </p:cNvSpPr>
          <p:nvPr/>
        </p:nvSpPr>
        <p:spPr>
          <a:xfrm>
            <a:off x="1404000" y="2930073"/>
            <a:ext cx="5385824" cy="4690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Use of Invalid Carriages on Highways Regulations </a:t>
            </a: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9E63682-EB3A-40C7-9B8E-9FE1493DD191}"/>
              </a:ext>
            </a:extLst>
          </p:cNvPr>
          <p:cNvSpPr txBox="1">
            <a:spLocks/>
          </p:cNvSpPr>
          <p:nvPr/>
        </p:nvSpPr>
        <p:spPr>
          <a:xfrm>
            <a:off x="576000" y="2878749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1AD812F-7124-4996-9713-9CE7B0F65F80}"/>
              </a:ext>
            </a:extLst>
          </p:cNvPr>
          <p:cNvSpPr txBox="1">
            <a:spLocks/>
          </p:cNvSpPr>
          <p:nvPr/>
        </p:nvSpPr>
        <p:spPr>
          <a:xfrm>
            <a:off x="1404000" y="2569939"/>
            <a:ext cx="5087650" cy="4714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Electrically Assisted Pedal Cycles Regulations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4DF70F7-C512-4B3D-B74C-9238830DCF85}"/>
              </a:ext>
            </a:extLst>
          </p:cNvPr>
          <p:cNvSpPr txBox="1">
            <a:spLocks/>
          </p:cNvSpPr>
          <p:nvPr/>
        </p:nvSpPr>
        <p:spPr>
          <a:xfrm>
            <a:off x="576000" y="2542539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1983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4BEEBEE-14A4-4F8B-87DA-2F1A291B17B6}"/>
              </a:ext>
            </a:extLst>
          </p:cNvPr>
          <p:cNvSpPr txBox="1">
            <a:spLocks/>
          </p:cNvSpPr>
          <p:nvPr/>
        </p:nvSpPr>
        <p:spPr>
          <a:xfrm>
            <a:off x="1404000" y="2234562"/>
            <a:ext cx="10321606" cy="4714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Chronically Sick and Disabled Persons Act &amp; Use of Invalid Carriages on Highways Regulations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DD309B-40FF-46E8-A50E-78F3DD6F9C0B}"/>
              </a:ext>
            </a:extLst>
          </p:cNvPr>
          <p:cNvSpPr txBox="1">
            <a:spLocks/>
          </p:cNvSpPr>
          <p:nvPr/>
        </p:nvSpPr>
        <p:spPr>
          <a:xfrm>
            <a:off x="576000" y="219485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1970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6C36B9C-8FB2-4604-9E18-A6A4C9841AB2}"/>
              </a:ext>
            </a:extLst>
          </p:cNvPr>
          <p:cNvSpPr txBox="1">
            <a:spLocks/>
          </p:cNvSpPr>
          <p:nvPr/>
        </p:nvSpPr>
        <p:spPr>
          <a:xfrm>
            <a:off x="1404000" y="1890304"/>
            <a:ext cx="2067902" cy="4047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487CBF-6964-4CA3-BD41-F462BB4BBA83}"/>
              </a:ext>
            </a:extLst>
          </p:cNvPr>
          <p:cNvSpPr txBox="1">
            <a:spLocks/>
          </p:cNvSpPr>
          <p:nvPr/>
        </p:nvSpPr>
        <p:spPr>
          <a:xfrm>
            <a:off x="576000" y="184717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1960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1DB45E-32DB-4FC3-86E0-56364F986E4C}"/>
              </a:ext>
            </a:extLst>
          </p:cNvPr>
          <p:cNvSpPr txBox="1">
            <a:spLocks/>
          </p:cNvSpPr>
          <p:nvPr/>
        </p:nvSpPr>
        <p:spPr>
          <a:xfrm>
            <a:off x="1404000" y="1541201"/>
            <a:ext cx="1690218" cy="3992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NHS founded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3373F-CEFE-482F-A751-713E69C2BA3D}"/>
              </a:ext>
            </a:extLst>
          </p:cNvPr>
          <p:cNvSpPr txBox="1">
            <a:spLocks/>
          </p:cNvSpPr>
          <p:nvPr/>
        </p:nvSpPr>
        <p:spPr>
          <a:xfrm>
            <a:off x="576000" y="1519475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1948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6A9B348-ADCC-4EAD-B507-F40ADF2BB121}"/>
              </a:ext>
            </a:extLst>
          </p:cNvPr>
          <p:cNvSpPr txBox="1">
            <a:spLocks/>
          </p:cNvSpPr>
          <p:nvPr/>
        </p:nvSpPr>
        <p:spPr>
          <a:xfrm>
            <a:off x="1404000" y="1207579"/>
            <a:ext cx="2502615" cy="420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576000" y="117178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1930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A bit of history – 1995: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73BF8-4B57-4739-8556-A81E4BAC7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20590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12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36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4000" y="3815552"/>
            <a:ext cx="10661879" cy="119590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5C38-CF42-48A1-97A6-7A19DC8EB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0196" y="1049111"/>
            <a:ext cx="0" cy="580480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2EC7CF-5A4E-4353-A019-EA26F3851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141728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C0F05C-45D0-4AD6-AE78-91FA3EAF1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6320591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F143E-427F-4D3A-B21E-71A60BB4E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4000" y="1764975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A62A94-0D58-4D4F-AB63-46260430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09267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9E5F0E-A5D5-4FE3-98D4-3680F50E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4588" y="244035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9A0829-D401-490B-A9F7-0E3A3EDF5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22751" y="3124249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758287-25D1-4AB3-A9E1-6BC857414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30193" y="3492659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BCE83D-86DC-40B9-8FEE-C112ED769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3990763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34473D-8BB8-47CD-90F9-730DC969E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30193" y="2788039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2DD080-A6C5-4E03-9182-84581E0AA759}"/>
              </a:ext>
            </a:extLst>
          </p:cNvPr>
          <p:cNvSpPr txBox="1">
            <a:spLocks/>
          </p:cNvSpPr>
          <p:nvPr/>
        </p:nvSpPr>
        <p:spPr>
          <a:xfrm>
            <a:off x="612000" y="6075091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2026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06E606F-9C9F-4935-A559-16DB7224C3EB}"/>
              </a:ext>
            </a:extLst>
          </p:cNvPr>
          <p:cNvSpPr txBox="1">
            <a:spLocks/>
          </p:cNvSpPr>
          <p:nvPr/>
        </p:nvSpPr>
        <p:spPr>
          <a:xfrm>
            <a:off x="1404000" y="3771828"/>
            <a:ext cx="10321601" cy="12433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Equality Act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and Rail Vehicle Accessibility Regulations 2010. Use of Invalid Carriages on Highways (amendment) Acts 2015 allow “necessary user equipment” up to unladen total device weight 200kg on class 3 devices only (England and Scotland) and all “invalid carriages” (Wales).</a:t>
            </a:r>
            <a:endParaRPr lang="en-GB" sz="2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8B9BC09-F571-4B09-A117-E21EED03C284}"/>
              </a:ext>
            </a:extLst>
          </p:cNvPr>
          <p:cNvSpPr txBox="1">
            <a:spLocks/>
          </p:cNvSpPr>
          <p:nvPr/>
        </p:nvSpPr>
        <p:spPr>
          <a:xfrm>
            <a:off x="576000" y="3745263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2010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0ABEE9C-C60F-4AE5-AE9A-020EE1AC8982}"/>
              </a:ext>
            </a:extLst>
          </p:cNvPr>
          <p:cNvSpPr txBox="1">
            <a:spLocks/>
          </p:cNvSpPr>
          <p:nvPr/>
        </p:nvSpPr>
        <p:spPr>
          <a:xfrm>
            <a:off x="1404000" y="3277071"/>
            <a:ext cx="3253975" cy="4287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Disability Discrimination Act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68C04AB-2E37-4DE7-A6BA-2AF7ED6C4608}"/>
              </a:ext>
            </a:extLst>
          </p:cNvPr>
          <p:cNvSpPr txBox="1">
            <a:spLocks/>
          </p:cNvSpPr>
          <p:nvPr/>
        </p:nvSpPr>
        <p:spPr>
          <a:xfrm>
            <a:off x="588700" y="3247159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1995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BF26407-0003-4C23-A592-1E2E026AFC93}"/>
              </a:ext>
            </a:extLst>
          </p:cNvPr>
          <p:cNvSpPr txBox="1">
            <a:spLocks/>
          </p:cNvSpPr>
          <p:nvPr/>
        </p:nvSpPr>
        <p:spPr>
          <a:xfrm>
            <a:off x="1404000" y="2982361"/>
            <a:ext cx="5385824" cy="4690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Use of Invalid Carriages on Highways Regulations </a:t>
            </a: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9E63682-EB3A-40C7-9B8E-9FE1493DD191}"/>
              </a:ext>
            </a:extLst>
          </p:cNvPr>
          <p:cNvSpPr txBox="1">
            <a:spLocks/>
          </p:cNvSpPr>
          <p:nvPr/>
        </p:nvSpPr>
        <p:spPr>
          <a:xfrm>
            <a:off x="576000" y="2878749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1AD812F-7124-4996-9713-9CE7B0F65F80}"/>
              </a:ext>
            </a:extLst>
          </p:cNvPr>
          <p:cNvSpPr txBox="1">
            <a:spLocks/>
          </p:cNvSpPr>
          <p:nvPr/>
        </p:nvSpPr>
        <p:spPr>
          <a:xfrm>
            <a:off x="1404000" y="2569939"/>
            <a:ext cx="5087650" cy="4714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Electrically Assisted Pedal Cycles Regulations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4DF70F7-C512-4B3D-B74C-9238830DCF85}"/>
              </a:ext>
            </a:extLst>
          </p:cNvPr>
          <p:cNvSpPr txBox="1">
            <a:spLocks/>
          </p:cNvSpPr>
          <p:nvPr/>
        </p:nvSpPr>
        <p:spPr>
          <a:xfrm>
            <a:off x="576000" y="2542539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1983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4BEEBEE-14A4-4F8B-87DA-2F1A291B17B6}"/>
              </a:ext>
            </a:extLst>
          </p:cNvPr>
          <p:cNvSpPr txBox="1">
            <a:spLocks/>
          </p:cNvSpPr>
          <p:nvPr/>
        </p:nvSpPr>
        <p:spPr>
          <a:xfrm>
            <a:off x="1404000" y="2234562"/>
            <a:ext cx="10321606" cy="4714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Chronically Sick and Disabled Persons Act &amp; Use of Invalid Carriages on Highways Regulations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DD309B-40FF-46E8-A50E-78F3DD6F9C0B}"/>
              </a:ext>
            </a:extLst>
          </p:cNvPr>
          <p:cNvSpPr txBox="1">
            <a:spLocks/>
          </p:cNvSpPr>
          <p:nvPr/>
        </p:nvSpPr>
        <p:spPr>
          <a:xfrm>
            <a:off x="576000" y="219485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1970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6C36B9C-8FB2-4604-9E18-A6A4C9841AB2}"/>
              </a:ext>
            </a:extLst>
          </p:cNvPr>
          <p:cNvSpPr txBox="1">
            <a:spLocks/>
          </p:cNvSpPr>
          <p:nvPr/>
        </p:nvSpPr>
        <p:spPr>
          <a:xfrm>
            <a:off x="1404000" y="1890304"/>
            <a:ext cx="2067902" cy="4047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487CBF-6964-4CA3-BD41-F462BB4BBA83}"/>
              </a:ext>
            </a:extLst>
          </p:cNvPr>
          <p:cNvSpPr txBox="1">
            <a:spLocks/>
          </p:cNvSpPr>
          <p:nvPr/>
        </p:nvSpPr>
        <p:spPr>
          <a:xfrm>
            <a:off x="576000" y="184717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1960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1DB45E-32DB-4FC3-86E0-56364F986E4C}"/>
              </a:ext>
            </a:extLst>
          </p:cNvPr>
          <p:cNvSpPr txBox="1">
            <a:spLocks/>
          </p:cNvSpPr>
          <p:nvPr/>
        </p:nvSpPr>
        <p:spPr>
          <a:xfrm>
            <a:off x="1404000" y="1541201"/>
            <a:ext cx="1690218" cy="3992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NHS founded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3373F-CEFE-482F-A751-713E69C2BA3D}"/>
              </a:ext>
            </a:extLst>
          </p:cNvPr>
          <p:cNvSpPr txBox="1">
            <a:spLocks/>
          </p:cNvSpPr>
          <p:nvPr/>
        </p:nvSpPr>
        <p:spPr>
          <a:xfrm>
            <a:off x="576000" y="1519475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1948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6A9B348-ADCC-4EAD-B507-F40ADF2BB121}"/>
              </a:ext>
            </a:extLst>
          </p:cNvPr>
          <p:cNvSpPr txBox="1">
            <a:spLocks/>
          </p:cNvSpPr>
          <p:nvPr/>
        </p:nvSpPr>
        <p:spPr>
          <a:xfrm>
            <a:off x="1404000" y="1207579"/>
            <a:ext cx="2502615" cy="420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576000" y="117178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1930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A bit of history – 2010: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DFA57-FFCD-447D-B17A-7ECDB15D3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3527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13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056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4000" y="3998480"/>
            <a:ext cx="10710379" cy="19602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5C38-CF42-48A1-97A6-7A19DC8EB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0196" y="1049111"/>
            <a:ext cx="0" cy="580480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2EC7CF-5A4E-4353-A019-EA26F3851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141728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C0F05C-45D0-4AD6-AE78-91FA3EAF1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419152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F143E-427F-4D3A-B21E-71A60BB4E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4000" y="1764975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A62A94-0D58-4D4F-AB63-46260430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09267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9E5F0E-A5D5-4FE3-98D4-3680F50E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44035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9A0829-D401-490B-A9F7-0E3A3EDF5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3124249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758287-25D1-4AB3-A9E1-6BC857414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3492659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BCE83D-86DC-40B9-8FEE-C112ED769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384154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34473D-8BB8-47CD-90F9-730DC969E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788039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92D60864-6BE8-4CEC-9836-B622FC444ECE}"/>
              </a:ext>
            </a:extLst>
          </p:cNvPr>
          <p:cNvSpPr txBox="1">
            <a:spLocks/>
          </p:cNvSpPr>
          <p:nvPr/>
        </p:nvSpPr>
        <p:spPr>
          <a:xfrm>
            <a:off x="1404000" y="3974477"/>
            <a:ext cx="9589603" cy="21977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The Situation Today: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First real reconsideration of mobility aid regulations since DDA and EA</a:t>
            </a:r>
          </a:p>
          <a:p>
            <a:pPr marL="457200" indent="-45720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AutoNum type="arabicPeriod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Current mobility aid laws deny Disabled people equal access to pedestrian, cycling and cycling-equivalent mobility. 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2DD080-A6C5-4E03-9182-84581E0AA759}"/>
              </a:ext>
            </a:extLst>
          </p:cNvPr>
          <p:cNvSpPr txBox="1">
            <a:spLocks/>
          </p:cNvSpPr>
          <p:nvPr/>
        </p:nvSpPr>
        <p:spPr>
          <a:xfrm>
            <a:off x="576000" y="394602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2026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E06E606F-9C9F-4935-A559-16DB7224C3EB}"/>
              </a:ext>
            </a:extLst>
          </p:cNvPr>
          <p:cNvSpPr txBox="1">
            <a:spLocks/>
          </p:cNvSpPr>
          <p:nvPr/>
        </p:nvSpPr>
        <p:spPr>
          <a:xfrm>
            <a:off x="1404000" y="3622611"/>
            <a:ext cx="2233282" cy="39943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Equality Act (EA)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8B9BC09-F571-4B09-A117-E21EED03C284}"/>
              </a:ext>
            </a:extLst>
          </p:cNvPr>
          <p:cNvSpPr txBox="1">
            <a:spLocks/>
          </p:cNvSpPr>
          <p:nvPr/>
        </p:nvSpPr>
        <p:spPr>
          <a:xfrm>
            <a:off x="576000" y="359604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2010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D0ABEE9C-C60F-4AE5-AE9A-020EE1AC8982}"/>
              </a:ext>
            </a:extLst>
          </p:cNvPr>
          <p:cNvSpPr txBox="1">
            <a:spLocks/>
          </p:cNvSpPr>
          <p:nvPr/>
        </p:nvSpPr>
        <p:spPr>
          <a:xfrm>
            <a:off x="1404000" y="3277071"/>
            <a:ext cx="3957819" cy="4287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Disability Discrimination Act (DDA)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68C04AB-2E37-4DE7-A6BA-2AF7ED6C4608}"/>
              </a:ext>
            </a:extLst>
          </p:cNvPr>
          <p:cNvSpPr txBox="1">
            <a:spLocks/>
          </p:cNvSpPr>
          <p:nvPr/>
        </p:nvSpPr>
        <p:spPr>
          <a:xfrm>
            <a:off x="576000" y="3247159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1995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EBF26407-0003-4C23-A592-1E2E026AFC93}"/>
              </a:ext>
            </a:extLst>
          </p:cNvPr>
          <p:cNvSpPr txBox="1">
            <a:spLocks/>
          </p:cNvSpPr>
          <p:nvPr/>
        </p:nvSpPr>
        <p:spPr>
          <a:xfrm>
            <a:off x="1404000" y="3006483"/>
            <a:ext cx="5385824" cy="469084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Use of Invalid Carriages on Highways Regulations </a:t>
            </a: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9E63682-EB3A-40C7-9B8E-9FE1493DD191}"/>
              </a:ext>
            </a:extLst>
          </p:cNvPr>
          <p:cNvSpPr txBox="1">
            <a:spLocks/>
          </p:cNvSpPr>
          <p:nvPr/>
        </p:nvSpPr>
        <p:spPr>
          <a:xfrm>
            <a:off x="576000" y="2878749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A1AD812F-7124-4996-9713-9CE7B0F65F80}"/>
              </a:ext>
            </a:extLst>
          </p:cNvPr>
          <p:cNvSpPr txBox="1">
            <a:spLocks/>
          </p:cNvSpPr>
          <p:nvPr/>
        </p:nvSpPr>
        <p:spPr>
          <a:xfrm>
            <a:off x="1404000" y="2569939"/>
            <a:ext cx="5087650" cy="4714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Electrically Assisted Pedal Cycles Regulations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4DF70F7-C512-4B3D-B74C-9238830DCF85}"/>
              </a:ext>
            </a:extLst>
          </p:cNvPr>
          <p:cNvSpPr txBox="1">
            <a:spLocks/>
          </p:cNvSpPr>
          <p:nvPr/>
        </p:nvSpPr>
        <p:spPr>
          <a:xfrm>
            <a:off x="576000" y="2542539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1983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4BEEBEE-14A4-4F8B-87DA-2F1A291B17B6}"/>
              </a:ext>
            </a:extLst>
          </p:cNvPr>
          <p:cNvSpPr txBox="1">
            <a:spLocks/>
          </p:cNvSpPr>
          <p:nvPr/>
        </p:nvSpPr>
        <p:spPr>
          <a:xfrm>
            <a:off x="1404000" y="2234562"/>
            <a:ext cx="10321606" cy="47142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Chronically Sick and Disabled Persons Act &amp; Use of Invalid Carriages on Highways Regulations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DD309B-40FF-46E8-A50E-78F3DD6F9C0B}"/>
              </a:ext>
            </a:extLst>
          </p:cNvPr>
          <p:cNvSpPr txBox="1">
            <a:spLocks/>
          </p:cNvSpPr>
          <p:nvPr/>
        </p:nvSpPr>
        <p:spPr>
          <a:xfrm>
            <a:off x="576000" y="219485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1970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6C36B9C-8FB2-4604-9E18-A6A4C9841AB2}"/>
              </a:ext>
            </a:extLst>
          </p:cNvPr>
          <p:cNvSpPr txBox="1">
            <a:spLocks/>
          </p:cNvSpPr>
          <p:nvPr/>
        </p:nvSpPr>
        <p:spPr>
          <a:xfrm>
            <a:off x="1404000" y="1890304"/>
            <a:ext cx="2067902" cy="4047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487CBF-6964-4CA3-BD41-F462BB4BBA83}"/>
              </a:ext>
            </a:extLst>
          </p:cNvPr>
          <p:cNvSpPr txBox="1">
            <a:spLocks/>
          </p:cNvSpPr>
          <p:nvPr/>
        </p:nvSpPr>
        <p:spPr>
          <a:xfrm>
            <a:off x="576000" y="184717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1960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1DB45E-32DB-4FC3-86E0-56364F986E4C}"/>
              </a:ext>
            </a:extLst>
          </p:cNvPr>
          <p:cNvSpPr txBox="1">
            <a:spLocks/>
          </p:cNvSpPr>
          <p:nvPr/>
        </p:nvSpPr>
        <p:spPr>
          <a:xfrm>
            <a:off x="1404000" y="1541201"/>
            <a:ext cx="1690218" cy="3992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NHS founded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3373F-CEFE-482F-A751-713E69C2BA3D}"/>
              </a:ext>
            </a:extLst>
          </p:cNvPr>
          <p:cNvSpPr txBox="1">
            <a:spLocks/>
          </p:cNvSpPr>
          <p:nvPr/>
        </p:nvSpPr>
        <p:spPr>
          <a:xfrm>
            <a:off x="576000" y="1519475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1948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6A9B348-ADCC-4EAD-B507-F40ADF2BB121}"/>
              </a:ext>
            </a:extLst>
          </p:cNvPr>
          <p:cNvSpPr txBox="1">
            <a:spLocks/>
          </p:cNvSpPr>
          <p:nvPr/>
        </p:nvSpPr>
        <p:spPr>
          <a:xfrm>
            <a:off x="1404000" y="1207579"/>
            <a:ext cx="2502615" cy="420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576000" y="117178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1930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A bit of history – 2026: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F0BB0-C80C-469C-BCC7-D21DCC873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19751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14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709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110" y="5472594"/>
            <a:ext cx="10842991" cy="12003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C7B24A0-F887-46C1-A3A3-B04984978BF1}"/>
              </a:ext>
            </a:extLst>
          </p:cNvPr>
          <p:cNvSpPr txBox="1">
            <a:spLocks/>
          </p:cNvSpPr>
          <p:nvPr/>
        </p:nvSpPr>
        <p:spPr>
          <a:xfrm>
            <a:off x="80111" y="5472596"/>
            <a:ext cx="10842991" cy="1200318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New mobility aid regulations must be made to meet the requirements of the Equality Act and the United Nations Convention on the Rights of Persons with Disabilities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80109" y="1049111"/>
            <a:ext cx="11956175" cy="45720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</a:rPr>
              <a:t>Equality Act 2010–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The government are required to make all reasonable adjustments to achieve equality of access for Disabled people. Anticipatory duty – must be done before anyone experiences discrimination.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Public Sector Equality Duty: The government are required to have due regard to the need to advance equality of opportunity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for Disabled people.</a:t>
            </a:r>
            <a:endParaRPr lang="en-US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3100" b="1" dirty="0">
                <a:solidFill>
                  <a:schemeClr val="accent1">
                    <a:lumMod val="50000"/>
                  </a:schemeClr>
                </a:solidFill>
              </a:rPr>
              <a:t>UNCRPD article 20 Personal Mobility –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“States Parties shall take effective measures to ensure personal mobility with the greatest possible independence for persons with disabilities, including by: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a) Facilitating the personal mobility of persons with disabilities in the manner and at the time of their choice, and at affordable cost;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b) Facilitating access by persons with disabilities to quality mobility aids, devices, assistive technologies and forms of live assistance and intermediaries, including by making them available at affordable cost;”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08000"/>
              </a:lnSpc>
              <a:spcAft>
                <a:spcPts val="600"/>
              </a:spcAft>
            </a:pP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New rules – same old inequality?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6E450-7D14-45EA-AD80-84D3F8E6B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48846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15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958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42" y="5379279"/>
            <a:ext cx="10612039" cy="12369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9" name="Picture 8" descr="Graphic titled “Careless Laws Cost Rights” has Ghostbusters-style drawings of people using mobility aids coming through a “prohibited” sign. From top left clockwise, a child using a manual wheelchair with power attachment, a person using a powerchair with a pram attached, a child using a powerchair, a person using a manual wheelchair with e-assist handcycle attachment, two people using a tandem mobility scooter.">
            <a:extLst>
              <a:ext uri="{FF2B5EF4-FFF2-40B4-BE49-F238E27FC236}">
                <a16:creationId xmlns:a16="http://schemas.microsoft.com/office/drawing/2014/main" id="{8FB2D59C-5F15-4CF1-91AA-3A75C55347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31" y="1099733"/>
            <a:ext cx="4124685" cy="414075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58B3B9F-43A4-4BD3-9B23-7141229111C6}"/>
              </a:ext>
            </a:extLst>
          </p:cNvPr>
          <p:cNvSpPr txBox="1">
            <a:spLocks/>
          </p:cNvSpPr>
          <p:nvPr/>
        </p:nvSpPr>
        <p:spPr>
          <a:xfrm>
            <a:off x="146835" y="5379278"/>
            <a:ext cx="10589297" cy="1236963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New mobility aid rules and associated product standards must be easy to find, written in clear language and freely available to everyone in accessible formats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46836" y="1247821"/>
            <a:ext cx="7089560" cy="4131456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Risk from incorrect advice and misunderstandings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– e.g. wrong advice on which mobility aids can be used where.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Discrimination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– e.g. access refusals onto public transport, taxis, into services.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Enforcement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(correct or incorrect) – e.g. confiscation of aids, threat or actual legal action/penalties, physical, mental, financial and social harm.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Safe products aren’t developed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– forcing people to take risks and causing harm through reduced mobility e.g. lack of multi-person and child-carrying aids.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Grey areas, misunderstandings and bans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CC4A7-4983-4FB6-8F19-F08F2BA93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20512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16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242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27" name="Picture 26" descr="A car">
            <a:extLst>
              <a:ext uri="{FF2B5EF4-FFF2-40B4-BE49-F238E27FC236}">
                <a16:creationId xmlns:a16="http://schemas.microsoft.com/office/drawing/2014/main" id="{370D50E1-C6C1-4240-BFB2-64EE99EFF6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t="27681" r="7294" b="21562"/>
          <a:stretch/>
        </p:blipFill>
        <p:spPr>
          <a:xfrm flipH="1">
            <a:off x="1611697" y="4285774"/>
            <a:ext cx="1651485" cy="165697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6F7E95B7-1A05-41A8-A31F-27E04D67F09B}"/>
              </a:ext>
            </a:extLst>
          </p:cNvPr>
          <p:cNvSpPr txBox="1">
            <a:spLocks/>
          </p:cNvSpPr>
          <p:nvPr/>
        </p:nvSpPr>
        <p:spPr>
          <a:xfrm>
            <a:off x="1192278" y="5033183"/>
            <a:ext cx="623410" cy="471924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Vs</a:t>
            </a:r>
            <a:endParaRPr lang="en-US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4" name="Picture 23" descr="A person using a mobility scooter with cycle-type trailer which has two children in it.">
            <a:extLst>
              <a:ext uri="{FF2B5EF4-FFF2-40B4-BE49-F238E27FC236}">
                <a16:creationId xmlns:a16="http://schemas.microsoft.com/office/drawing/2014/main" id="{DED33451-86B7-4A45-A1CD-DF3AC0DB53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28" t="37536" r="14831" b="20001"/>
          <a:stretch/>
        </p:blipFill>
        <p:spPr>
          <a:xfrm>
            <a:off x="166403" y="4578520"/>
            <a:ext cx="1166546" cy="1275365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60F37B-83C1-42E0-88A7-8CBEC6F8F1E6}"/>
              </a:ext>
            </a:extLst>
          </p:cNvPr>
          <p:cNvSpPr txBox="1">
            <a:spLocks/>
          </p:cNvSpPr>
          <p:nvPr/>
        </p:nvSpPr>
        <p:spPr>
          <a:xfrm>
            <a:off x="3173973" y="4366137"/>
            <a:ext cx="7679557" cy="13340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Direct and indirect risks matter: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Better mobility aid regulations can help more people become healthier and reduce other risks, e.g. vehicle collisions, isolation.</a:t>
            </a:r>
          </a:p>
        </p:txBody>
      </p:sp>
      <p:pic>
        <p:nvPicPr>
          <p:cNvPr id="12" name="Picture 11" descr="Cartoon mountain with little stick figure mountaineers going up the left hand side">
            <a:extLst>
              <a:ext uri="{FF2B5EF4-FFF2-40B4-BE49-F238E27FC236}">
                <a16:creationId xmlns:a16="http://schemas.microsoft.com/office/drawing/2014/main" id="{C399D155-09F9-423B-BF3F-CC97303EEF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81" y="1321492"/>
            <a:ext cx="2035158" cy="20351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3173973" y="1371813"/>
            <a:ext cx="7838156" cy="2570922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Rights aren’t requirements: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A right to do something doesn’t mean anyone has to do that thing – e.g. many people choose not to cycle.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Individual risk-taking often celebrated and </a:t>
            </a:r>
            <a:r>
              <a:rPr lang="en-US" sz="2600" b="1" dirty="0" err="1">
                <a:solidFill>
                  <a:schemeClr val="accent1">
                    <a:lumMod val="50000"/>
                  </a:schemeClr>
                </a:solidFill>
              </a:rPr>
              <a:t>incentivised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 by society: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e.g. high-level sports, endurance/adventure activities.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7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Mobility for all – risks vs benefits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6B0630-EA36-460C-B6B3-107D79DFD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9909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17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73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478" y="1107049"/>
            <a:ext cx="11947045" cy="14585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18" name="Picture 17" descr="An adult pushing a double buggy which has two babies in it">
            <a:extLst>
              <a:ext uri="{FF2B5EF4-FFF2-40B4-BE49-F238E27FC236}">
                <a16:creationId xmlns:a16="http://schemas.microsoft.com/office/drawing/2014/main" id="{D461897E-6CFB-4882-8291-ED49D4A03D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3" t="26957" r="33961" b="23768"/>
          <a:stretch/>
        </p:blipFill>
        <p:spPr>
          <a:xfrm flipH="1">
            <a:off x="8737011" y="4201886"/>
            <a:ext cx="1332233" cy="2687916"/>
          </a:xfrm>
          <a:prstGeom prst="rect">
            <a:avLst/>
          </a:prstGeom>
        </p:spPr>
      </p:pic>
      <p:pic>
        <p:nvPicPr>
          <p:cNvPr id="12" name="Picture 11" descr="A person using a mobility scooter with cycle-type trailer which has two children in it.">
            <a:extLst>
              <a:ext uri="{FF2B5EF4-FFF2-40B4-BE49-F238E27FC236}">
                <a16:creationId xmlns:a16="http://schemas.microsoft.com/office/drawing/2014/main" id="{0DA56759-32AB-4D53-9A73-808A5873C1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37445" r="10915" b="18062"/>
          <a:stretch/>
        </p:blipFill>
        <p:spPr>
          <a:xfrm>
            <a:off x="9869557" y="3090488"/>
            <a:ext cx="2411896" cy="2288791"/>
          </a:xfrm>
          <a:prstGeom prst="rect">
            <a:avLst/>
          </a:prstGeom>
        </p:spPr>
      </p:pic>
      <p:pic>
        <p:nvPicPr>
          <p:cNvPr id="16" name="Picture 15" descr="An adult riding a bike with a child in a rear seat, towing a trailer which contains a second child">
            <a:extLst>
              <a:ext uri="{FF2B5EF4-FFF2-40B4-BE49-F238E27FC236}">
                <a16:creationId xmlns:a16="http://schemas.microsoft.com/office/drawing/2014/main" id="{88C51A73-5675-45D6-84B8-32215F3BF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49" b="21562"/>
          <a:stretch/>
        </p:blipFill>
        <p:spPr>
          <a:xfrm>
            <a:off x="6794788" y="2789236"/>
            <a:ext cx="3233194" cy="1519238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DBAE7E5-30AE-4DDF-8B6A-C5F7026774CE}"/>
              </a:ext>
            </a:extLst>
          </p:cNvPr>
          <p:cNvSpPr txBox="1">
            <a:spLocks/>
          </p:cNvSpPr>
          <p:nvPr/>
        </p:nvSpPr>
        <p:spPr>
          <a:xfrm>
            <a:off x="80113" y="2706404"/>
            <a:ext cx="7267744" cy="427086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100" b="1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-GB" sz="2100" b="1" dirty="0">
                <a:solidFill>
                  <a:schemeClr val="accent1">
                    <a:lumMod val="50000"/>
                  </a:schemeClr>
                </a:solidFill>
              </a:rPr>
              <a:t>y default, all Disabled and non-disabled people have capacity to make our own decisions.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Parents/carers and professionals judge when children have capacity to make decisions.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I</a:t>
            </a:r>
            <a:r>
              <a:rPr lang="en-GB" sz="2100" dirty="0">
                <a:solidFill>
                  <a:schemeClr val="accent1">
                    <a:lumMod val="50000"/>
                  </a:schemeClr>
                </a:solidFill>
              </a:rPr>
              <a:t>f an adult is thought to not have capacity, professionals assess them. 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2100" dirty="0">
                <a:solidFill>
                  <a:schemeClr val="accent1">
                    <a:lumMod val="50000"/>
                  </a:schemeClr>
                </a:solidFill>
              </a:rPr>
              <a:t>Appointed supporters are responsible for keeping a person who lacks capacity safe and ensuring they don’t endanger others.</a:t>
            </a:r>
          </a:p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If people with capacity behave antisocially or dangerously towards others, then they can and should face civil or criminal penalties for their behaviour.</a:t>
            </a:r>
            <a:endParaRPr lang="en-GB" sz="2100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22477" y="1189879"/>
            <a:ext cx="11947045" cy="1375755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</a:rPr>
              <a:t>It is discriminatory to prevent a large number of Disabled people from accessing pedestrian and cycling/cycling-equivalent mobility in order to prevent a small number of Disabled and non-disabled people from behaving in ways that put others at risk.  </a:t>
            </a: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Mobility for all – presumption of capacity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36605F-C634-48E2-A94B-5ADF3CD5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3127" y="6353889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18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16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42" y="5367565"/>
            <a:ext cx="10807958" cy="13874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6" name="Picture 5" descr="Graphic titled “The right to choose mobility aids should be no more controversial than the right to choose shoes” has a person on the left pointing at lots of mobility aids interspersed with shoes – a large mobility scooter, high heeled shoes, a bicycle with a child’s tag-along attachment, wellies, crutches, a rollator with shopping bag, a powerchair with pram attached, a guide dog, a recumbent trike with trailer attached, hiking shoes, flip flops, brogues, trainers, a manual wheelchair with power attachment, a recumbent-upright tandem, a sit-on e-scooter.">
            <a:extLst>
              <a:ext uri="{FF2B5EF4-FFF2-40B4-BE49-F238E27FC236}">
                <a16:creationId xmlns:a16="http://schemas.microsoft.com/office/drawing/2014/main" id="{91DCCF71-F7B7-47DB-AB81-A3BB7B4744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2"/>
          <a:stretch/>
        </p:blipFill>
        <p:spPr>
          <a:xfrm>
            <a:off x="7303516" y="1221725"/>
            <a:ext cx="4723642" cy="3894604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AFE0B5-4685-4791-B169-C5F6AC685D44}"/>
              </a:ext>
            </a:extLst>
          </p:cNvPr>
          <p:cNvSpPr txBox="1">
            <a:spLocks/>
          </p:cNvSpPr>
          <p:nvPr/>
        </p:nvSpPr>
        <p:spPr>
          <a:xfrm>
            <a:off x="164842" y="5791461"/>
            <a:ext cx="10807958" cy="53967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There must be no legal restrictions to mobility aids based on impairments. </a:t>
            </a: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64842" y="1073077"/>
            <a:ext cx="7080784" cy="45425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400"/>
              </a:spcBef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Safe powered and/or unpowered aids can be used </a:t>
            </a:r>
            <a:b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by everyone: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Multi-person aids – e.g. tandems, triplets, transporters;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Supported-use aids – e.g. connection in “trains”;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Collision and hazard avoidance technology;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Requiring tests or excluding any group of Disabled people from powered aid use would exclude some people from all mobility.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Mobility for all – relevance of impairments</a:t>
            </a:r>
            <a:endParaRPr lang="en-GB" dirty="0">
              <a:latin typeface="+mn-lt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E4010B-5AC3-4FD3-B6DB-774948AED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78195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19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685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64842" y="1247821"/>
            <a:ext cx="11092043" cy="56060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Chat is going to hosts only, to avoid disrupting access software for attendees. Please submit questions via chat.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This webinar is being recorded: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Please switch your camera off if you don’t want to be recorded.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Please state in text questions if you don’t want questions shared publicly, including on uploaded video of this webinar.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This webinar is scheduled for one hour: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The main presentation will be around 40-45 minutes.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There will be around 15-20 minutes for questions.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If there are a lot of questions, we can extend the webinar by up to 30 minutes for those who want to stay.</a:t>
            </a:r>
            <a:endParaRPr lang="en-GB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Housekeeping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B4F15-2863-415A-9AA0-9334AFA78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1976" y="6389909"/>
            <a:ext cx="419911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2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625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42" y="5367565"/>
            <a:ext cx="10807958" cy="13874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14" name="Picture 13" descr="A person using a sit-on e-scooter">
            <a:extLst>
              <a:ext uri="{FF2B5EF4-FFF2-40B4-BE49-F238E27FC236}">
                <a16:creationId xmlns:a16="http://schemas.microsoft.com/office/drawing/2014/main" id="{7590161C-4EB9-47ED-8B4A-95D8518AC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0" t="38695" r="28889" b="22899"/>
          <a:stretch/>
        </p:blipFill>
        <p:spPr>
          <a:xfrm>
            <a:off x="10651403" y="3105167"/>
            <a:ext cx="1375755" cy="1869638"/>
          </a:xfrm>
          <a:prstGeom prst="rect">
            <a:avLst/>
          </a:prstGeom>
        </p:spPr>
      </p:pic>
      <p:pic>
        <p:nvPicPr>
          <p:cNvPr id="16" name="Picture 15" descr="A person using a folding bicycle with crutches and shopping bag attached">
            <a:extLst>
              <a:ext uri="{FF2B5EF4-FFF2-40B4-BE49-F238E27FC236}">
                <a16:creationId xmlns:a16="http://schemas.microsoft.com/office/drawing/2014/main" id="{0A080B18-A2B3-438A-BB13-27D191FA60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1" t="18695" r="18744" b="4638"/>
          <a:stretch/>
        </p:blipFill>
        <p:spPr>
          <a:xfrm>
            <a:off x="8862521" y="3000632"/>
            <a:ext cx="1745172" cy="2235342"/>
          </a:xfrm>
          <a:prstGeom prst="rect">
            <a:avLst/>
          </a:prstGeom>
        </p:spPr>
      </p:pic>
      <p:pic>
        <p:nvPicPr>
          <p:cNvPr id="12" name="Picture 11" descr="A person using an attendant-propelled manual wheelchair">
            <a:extLst>
              <a:ext uri="{FF2B5EF4-FFF2-40B4-BE49-F238E27FC236}">
                <a16:creationId xmlns:a16="http://schemas.microsoft.com/office/drawing/2014/main" id="{B42AA070-1ACD-4481-96C0-A13E198EE3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49" t="24638" r="29381" b="6087"/>
          <a:stretch/>
        </p:blipFill>
        <p:spPr>
          <a:xfrm>
            <a:off x="7394015" y="3087371"/>
            <a:ext cx="1122636" cy="2230281"/>
          </a:xfrm>
          <a:prstGeom prst="rect">
            <a:avLst/>
          </a:prstGeom>
        </p:spPr>
      </p:pic>
      <p:pic>
        <p:nvPicPr>
          <p:cNvPr id="10" name="Picture 9" descr="A person using an e-assist handcycle">
            <a:extLst>
              <a:ext uri="{FF2B5EF4-FFF2-40B4-BE49-F238E27FC236}">
                <a16:creationId xmlns:a16="http://schemas.microsoft.com/office/drawing/2014/main" id="{1CAD8337-F565-4D3A-A721-4D8A7DC557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4" t="24348" r="11642" b="4493"/>
          <a:stretch/>
        </p:blipFill>
        <p:spPr>
          <a:xfrm>
            <a:off x="9735106" y="1348606"/>
            <a:ext cx="2042763" cy="1756560"/>
          </a:xfrm>
          <a:prstGeom prst="rect">
            <a:avLst/>
          </a:prstGeom>
        </p:spPr>
      </p:pic>
      <p:pic>
        <p:nvPicPr>
          <p:cNvPr id="9" name="Picture 8" descr="A person using a small foldable mobility scooter">
            <a:extLst>
              <a:ext uri="{FF2B5EF4-FFF2-40B4-BE49-F238E27FC236}">
                <a16:creationId xmlns:a16="http://schemas.microsoft.com/office/drawing/2014/main" id="{AD457B8F-3963-4F31-A36E-66B152A084C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4" t="27682" r="15990" b="15362"/>
          <a:stretch/>
        </p:blipFill>
        <p:spPr>
          <a:xfrm>
            <a:off x="7902535" y="1079619"/>
            <a:ext cx="1745172" cy="201721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AFE0B5-4685-4791-B169-C5F6AC685D44}"/>
              </a:ext>
            </a:extLst>
          </p:cNvPr>
          <p:cNvSpPr txBox="1">
            <a:spLocks/>
          </p:cNvSpPr>
          <p:nvPr/>
        </p:nvSpPr>
        <p:spPr>
          <a:xfrm>
            <a:off x="268957" y="5379278"/>
            <a:ext cx="10807958" cy="154243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Allow </a:t>
            </a: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</a:rPr>
              <a:t>Disabled and non-disabled people to use all legal devices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Give </a:t>
            </a: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</a:rPr>
              <a:t>pedestrian access rights and VAT exemptions only to Disabled people using devices as mobility aids</a:t>
            </a: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67577" y="1087504"/>
            <a:ext cx="7254965" cy="449828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</a:rPr>
              <a:t>“Invalid carriages” are restricted to Disabled/mobility impaired people only. Comparable devices are not formally recognised as mobility aids: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Limits access to practical, cost-effective mobility and physical activity – e.g. cycles and micromobility.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Stigma </a:t>
            </a: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associated with use – abuse risk, harm through avoidance of use.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Non-disabled people who need to use devices for mobility are barred from use. 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Market </a:t>
            </a: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kept artificially small – prices kept high, innovation, quality and diversity is stifled.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Mobility for all – disability status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5053C-5908-4517-A851-40A023CC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0425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42" y="5307496"/>
            <a:ext cx="10807958" cy="14475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9" name="Picture 8" descr="Three adults accompanying children, &#10;One using a powerchair with pram attachment accompanying a child on a balance bike&#10;One using a cargo trike with four children in the front compartment&#10;One using a mobility scooter with a cycle-type child trailer attached and two children visible inside">
            <a:extLst>
              <a:ext uri="{FF2B5EF4-FFF2-40B4-BE49-F238E27FC236}">
                <a16:creationId xmlns:a16="http://schemas.microsoft.com/office/drawing/2014/main" id="{ED9F4618-0EA1-4F1C-9437-A30255A053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 b="12316"/>
          <a:stretch/>
        </p:blipFill>
        <p:spPr>
          <a:xfrm>
            <a:off x="6924230" y="1145188"/>
            <a:ext cx="5065837" cy="405967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196868-4DA2-4B4A-A510-41C8F2341B4E}"/>
              </a:ext>
            </a:extLst>
          </p:cNvPr>
          <p:cNvSpPr txBox="1">
            <a:spLocks/>
          </p:cNvSpPr>
          <p:nvPr/>
        </p:nvSpPr>
        <p:spPr>
          <a:xfrm>
            <a:off x="164842" y="5446019"/>
            <a:ext cx="10807958" cy="12422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Remove age, passenger number and cargo/towing restrictions.</a:t>
            </a:r>
          </a:p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Allow cycling/micromobility-equivalent powered speeds. </a:t>
            </a: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201933" y="1133911"/>
            <a:ext cx="6732915" cy="43788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</a:rPr>
              <a:t>Young people – </a:t>
            </a: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play, learning, independence. Journey-making with family, friends and alone, moving on uneven/soft surfaces.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Working-age </a:t>
            </a: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</a:rPr>
              <a:t>people – </a:t>
            </a: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trip chaining, time constraints, caring responsibilities.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</a:rPr>
              <a:t>Older people – </a:t>
            </a: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caring responsibilities, fewer mobility options, needing to stop driving, maintaining independence.</a:t>
            </a:r>
            <a:endParaRPr lang="en-GB" sz="2600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Mobility for all - age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DE8F4-2637-4F5E-B6C0-DB1CC71FE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689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42" y="5379278"/>
            <a:ext cx="10847715" cy="13098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8" name="Picture 7" descr="Graphic titled &quot;the same accompanied group - walking/wheeling and cycling has a group of five people travelling together walking/wheeling top right, and cycling/cycling-equivalent bottom left. &#10;Top right, an older man is using a mobility scooter next to a person pushing a double buggy with two babies, and a child is riding a three-wheeled kick-scooter.&#10;Bottom left, the same older person is using a mobility scooter, supporting the child who is now riding a bike, with the person who was pushing a pushchair now riding a bike with a rear child seat and trailer to transport the babies.">
            <a:extLst>
              <a:ext uri="{FF2B5EF4-FFF2-40B4-BE49-F238E27FC236}">
                <a16:creationId xmlns:a16="http://schemas.microsoft.com/office/drawing/2014/main" id="{1F1C211D-38E9-4F9B-8245-6DBF873CDC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903" y="1181410"/>
            <a:ext cx="5054255" cy="4065569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94E5F60-ADAF-4603-9BC0-E85F2CF5DD93}"/>
              </a:ext>
            </a:extLst>
          </p:cNvPr>
          <p:cNvSpPr txBox="1">
            <a:spLocks/>
          </p:cNvSpPr>
          <p:nvPr/>
        </p:nvSpPr>
        <p:spPr>
          <a:xfrm>
            <a:off x="164842" y="5512761"/>
            <a:ext cx="10807958" cy="12422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Moving in pedestrian and cycling-equivalent groups is essential for many Disabled people to make active journeys.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64842" y="1181410"/>
            <a:ext cx="6683219" cy="406556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Accompanied groups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– where a group cannot safely split up, due to combined needs of group members.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Mobility aid users need to move with other group members on all pedestrian and cycle-permitted spaces.</a:t>
            </a: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E.g. staying with children, Disabled people with different support needs travelling together.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2600" dirty="0">
                <a:solidFill>
                  <a:schemeClr val="accent1">
                    <a:lumMod val="50000"/>
                  </a:schemeClr>
                </a:solidFill>
              </a:rPr>
              <a:t>Group sizes equivalent to those supported by driving – from 2 to around 8 people.</a:t>
            </a:r>
            <a:endParaRPr lang="en-GB" sz="2600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Mobility </a:t>
            </a:r>
            <a:r>
              <a:rPr lang="en-GB" b="1" dirty="0">
                <a:solidFill>
                  <a:schemeClr val="bg1"/>
                </a:solidFill>
                <a:latin typeface="+mn-lt"/>
              </a:rPr>
              <a:t>for all – moving in groups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F3658-4867-427D-9504-F87F04F33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58369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42" y="5463397"/>
            <a:ext cx="10788080" cy="10450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9" name="Picture 8" descr="A manual wheelchair user with power attachment in a dark space under a streetlamp. Shadowy figures are grouped out of the light. It looks quite a scary situation.">
            <a:extLst>
              <a:ext uri="{FF2B5EF4-FFF2-40B4-BE49-F238E27FC236}">
                <a16:creationId xmlns:a16="http://schemas.microsoft.com/office/drawing/2014/main" id="{CF937C2D-05C4-4227-90F4-9FAF26F3E7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6" r="7693" b="883"/>
          <a:stretch/>
        </p:blipFill>
        <p:spPr>
          <a:xfrm>
            <a:off x="7236395" y="1158213"/>
            <a:ext cx="4581125" cy="410989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9FBFF7-2064-4A62-9851-1292A18F7F0E}"/>
              </a:ext>
            </a:extLst>
          </p:cNvPr>
          <p:cNvSpPr txBox="1">
            <a:spLocks/>
          </p:cNvSpPr>
          <p:nvPr/>
        </p:nvSpPr>
        <p:spPr>
          <a:xfrm>
            <a:off x="164842" y="5512761"/>
            <a:ext cx="10807958" cy="12422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Apply the same rules on antisocial and dangerous behaviour in public spaces to mobility aid users that apply to all Disabled and non-disabled people.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64842" y="1133229"/>
            <a:ext cx="7071553" cy="44724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Disabled and non-disabled people need to: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Complete trips at comparable speeds;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Move at safe speeds for the location we are in;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Leave mobility devices in safe locations;</a:t>
            </a:r>
          </a:p>
          <a:p>
            <a:pPr>
              <a:lnSpc>
                <a:spcPct val="120000"/>
              </a:lnSpc>
              <a:spcBef>
                <a:spcPts val="400"/>
              </a:spcBef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Use judgement to keep ourselves and others safe.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Mobility aid users are already trusted to slow to appropriate speeds of 1-2mph or less in busy spaces like shopping centres, train stations, and inside venues.</a:t>
            </a: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Mobility for all – public space rules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F3C8D-9B3A-4C82-87C4-DAA317C77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7998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42" y="5445638"/>
            <a:ext cx="10857654" cy="11390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11" name="Picture 10" descr="Two people riding an in-line tandem mobility scooter">
            <a:extLst>
              <a:ext uri="{FF2B5EF4-FFF2-40B4-BE49-F238E27FC236}">
                <a16:creationId xmlns:a16="http://schemas.microsoft.com/office/drawing/2014/main" id="{E317E297-5340-45C6-B165-E53492447D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551" r="20442" b="22459"/>
          <a:stretch/>
        </p:blipFill>
        <p:spPr>
          <a:xfrm>
            <a:off x="10749874" y="3555600"/>
            <a:ext cx="1135002" cy="1804405"/>
          </a:xfrm>
          <a:prstGeom prst="rect">
            <a:avLst/>
          </a:prstGeom>
        </p:spPr>
      </p:pic>
      <p:pic>
        <p:nvPicPr>
          <p:cNvPr id="10" name="Picture 9" descr="A person using a mobility scooter with a child trailer attached">
            <a:extLst>
              <a:ext uri="{FF2B5EF4-FFF2-40B4-BE49-F238E27FC236}">
                <a16:creationId xmlns:a16="http://schemas.microsoft.com/office/drawing/2014/main" id="{43B4D961-F311-4718-89B5-2DC92EDE01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 t="37445" r="10915" b="18062"/>
          <a:stretch/>
        </p:blipFill>
        <p:spPr>
          <a:xfrm>
            <a:off x="9244266" y="3628663"/>
            <a:ext cx="1775233" cy="1684625"/>
          </a:xfrm>
          <a:prstGeom prst="rect">
            <a:avLst/>
          </a:prstGeom>
        </p:spPr>
      </p:pic>
      <p:pic>
        <p:nvPicPr>
          <p:cNvPr id="8" name="Picture 7" descr="An adult and child riding a side-by-side tandem cycle">
            <a:extLst>
              <a:ext uri="{FF2B5EF4-FFF2-40B4-BE49-F238E27FC236}">
                <a16:creationId xmlns:a16="http://schemas.microsoft.com/office/drawing/2014/main" id="{7EC4BEA3-A9E1-4F61-9547-BE872384C3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3" t="25797" r="30193" b="15217"/>
          <a:stretch/>
        </p:blipFill>
        <p:spPr>
          <a:xfrm>
            <a:off x="7859336" y="3562304"/>
            <a:ext cx="1481806" cy="1684624"/>
          </a:xfrm>
          <a:prstGeom prst="rect">
            <a:avLst/>
          </a:prstGeom>
        </p:spPr>
      </p:pic>
      <p:pic>
        <p:nvPicPr>
          <p:cNvPr id="15" name="Picture 14" descr="A person using a recumbent tadpole trike">
            <a:extLst>
              <a:ext uri="{FF2B5EF4-FFF2-40B4-BE49-F238E27FC236}">
                <a16:creationId xmlns:a16="http://schemas.microsoft.com/office/drawing/2014/main" id="{3E152BEE-B32F-4A29-9277-7A58779E6C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t="18195" r="16041" b="21562"/>
          <a:stretch/>
        </p:blipFill>
        <p:spPr>
          <a:xfrm>
            <a:off x="6595506" y="3859036"/>
            <a:ext cx="1374448" cy="1387892"/>
          </a:xfrm>
          <a:prstGeom prst="rect">
            <a:avLst/>
          </a:prstGeom>
        </p:spPr>
      </p:pic>
      <p:pic>
        <p:nvPicPr>
          <p:cNvPr id="17" name="Picture 16" descr="A child using a powerchair">
            <a:extLst>
              <a:ext uri="{FF2B5EF4-FFF2-40B4-BE49-F238E27FC236}">
                <a16:creationId xmlns:a16="http://schemas.microsoft.com/office/drawing/2014/main" id="{F541567F-4A03-4627-9C16-7DDD7F18E1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4" t="17994" r="19665" b="9766"/>
          <a:stretch/>
        </p:blipFill>
        <p:spPr>
          <a:xfrm>
            <a:off x="10937867" y="1559056"/>
            <a:ext cx="1097036" cy="1464608"/>
          </a:xfrm>
          <a:prstGeom prst="rect">
            <a:avLst/>
          </a:prstGeom>
        </p:spPr>
      </p:pic>
      <p:pic>
        <p:nvPicPr>
          <p:cNvPr id="16" name="Picture 15" descr="A person using a manual wheelchair with a front power attachment">
            <a:extLst>
              <a:ext uri="{FF2B5EF4-FFF2-40B4-BE49-F238E27FC236}">
                <a16:creationId xmlns:a16="http://schemas.microsoft.com/office/drawing/2014/main" id="{5F2C0DEE-B53C-45A5-949A-1D4BF3BF5B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8" t="32464" r="20483" b="10434"/>
          <a:stretch/>
        </p:blipFill>
        <p:spPr>
          <a:xfrm flipH="1">
            <a:off x="9927880" y="1377796"/>
            <a:ext cx="1006779" cy="1684626"/>
          </a:xfrm>
          <a:prstGeom prst="rect">
            <a:avLst/>
          </a:prstGeom>
        </p:spPr>
      </p:pic>
      <p:pic>
        <p:nvPicPr>
          <p:cNvPr id="13" name="Picture 12" descr=" A person riding a sit-on e-scooter">
            <a:extLst>
              <a:ext uri="{FF2B5EF4-FFF2-40B4-BE49-F238E27FC236}">
                <a16:creationId xmlns:a16="http://schemas.microsoft.com/office/drawing/2014/main" id="{5232F5B3-6D69-4C8F-8038-2087915F62F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50" t="38695" r="28889" b="22899"/>
          <a:stretch/>
        </p:blipFill>
        <p:spPr>
          <a:xfrm>
            <a:off x="8791513" y="1448936"/>
            <a:ext cx="1136367" cy="1544312"/>
          </a:xfrm>
          <a:prstGeom prst="rect">
            <a:avLst/>
          </a:prstGeom>
        </p:spPr>
      </p:pic>
      <p:pic>
        <p:nvPicPr>
          <p:cNvPr id="14" name="Picture 13" descr="A person with a folding bike with crutches and a shopping bag attached">
            <a:extLst>
              <a:ext uri="{FF2B5EF4-FFF2-40B4-BE49-F238E27FC236}">
                <a16:creationId xmlns:a16="http://schemas.microsoft.com/office/drawing/2014/main" id="{F92EA050-6C3C-465F-B70C-E9BDA92619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1" t="18695" r="18744" b="4638"/>
          <a:stretch/>
        </p:blipFill>
        <p:spPr>
          <a:xfrm>
            <a:off x="7549198" y="1402047"/>
            <a:ext cx="1242315" cy="1591246"/>
          </a:xfrm>
          <a:prstGeom prst="rect">
            <a:avLst/>
          </a:prstGeom>
        </p:spPr>
      </p:pic>
      <p:pic>
        <p:nvPicPr>
          <p:cNvPr id="12" name="Picture 11" descr="A person using a lightweight folding mobility scooter">
            <a:extLst>
              <a:ext uri="{FF2B5EF4-FFF2-40B4-BE49-F238E27FC236}">
                <a16:creationId xmlns:a16="http://schemas.microsoft.com/office/drawing/2014/main" id="{175AD46F-AF91-4AA6-B026-0EF844D8FEE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4" t="27682" r="15990" b="15362"/>
          <a:stretch/>
        </p:blipFill>
        <p:spPr>
          <a:xfrm>
            <a:off x="6230841" y="1447954"/>
            <a:ext cx="1336045" cy="154431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D0AA928-DDB2-4603-8039-33B611B0FA05}"/>
              </a:ext>
            </a:extLst>
          </p:cNvPr>
          <p:cNvSpPr txBox="1">
            <a:spLocks/>
          </p:cNvSpPr>
          <p:nvPr/>
        </p:nvSpPr>
        <p:spPr>
          <a:xfrm>
            <a:off x="85329" y="5539695"/>
            <a:ext cx="11016680" cy="113908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Mobility device requirements should be comparable to requirements for all other pedestrians or, where appropriate, for cycles/cycling-equivalent devices.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13327" y="1115470"/>
            <a:ext cx="6299504" cy="437772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Least-restrictive, future-proof regulations: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Maximum weights – ramps/lifts/vehicles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Maximum dimensions for access (more than one device class needed  - “all spaces”, “public transport”, “outdoor”)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Maximum speeds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Maximum acceleration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Braking requirements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Lighting requirements (at night)</a:t>
            </a:r>
          </a:p>
          <a:p>
            <a:pPr>
              <a:lnSpc>
                <a:spcPct val="120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No unnecessary or over-specific criteria</a:t>
            </a: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Mobility for all – device specifications for access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4BFB1-855E-41F3-B53A-CBB2650D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482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42" y="5379279"/>
            <a:ext cx="10798019" cy="11390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14" name="Picture 13" descr="A person walking using an e-assist rollator with shopping capacity">
            <a:extLst>
              <a:ext uri="{FF2B5EF4-FFF2-40B4-BE49-F238E27FC236}">
                <a16:creationId xmlns:a16="http://schemas.microsoft.com/office/drawing/2014/main" id="{F473BC5E-0B2C-445C-8818-528438A9A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3" t="30144" r="29468" b="14493"/>
          <a:stretch/>
        </p:blipFill>
        <p:spPr>
          <a:xfrm flipH="1">
            <a:off x="9645464" y="2714576"/>
            <a:ext cx="1412438" cy="2684335"/>
          </a:xfrm>
          <a:prstGeom prst="rect">
            <a:avLst/>
          </a:prstGeom>
        </p:spPr>
      </p:pic>
      <p:pic>
        <p:nvPicPr>
          <p:cNvPr id="18" name="Picture 17" descr="A person using a manual wheelchair with e-wheel powerchair conversion and towing a big wheely luggage case behind them">
            <a:extLst>
              <a:ext uri="{FF2B5EF4-FFF2-40B4-BE49-F238E27FC236}">
                <a16:creationId xmlns:a16="http://schemas.microsoft.com/office/drawing/2014/main" id="{0E44FA3F-7451-41F9-AF3E-00358DC506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33921" r="28603" b="9992"/>
          <a:stretch/>
        </p:blipFill>
        <p:spPr>
          <a:xfrm flipH="1">
            <a:off x="7080417" y="3015139"/>
            <a:ext cx="2366474" cy="2383772"/>
          </a:xfrm>
          <a:prstGeom prst="rect">
            <a:avLst/>
          </a:prstGeom>
        </p:spPr>
      </p:pic>
      <p:pic>
        <p:nvPicPr>
          <p:cNvPr id="10" name="Picture 9" descr="An adult riding a bicycle with a towbar attaching them to a child riding another bicycle">
            <a:extLst>
              <a:ext uri="{FF2B5EF4-FFF2-40B4-BE49-F238E27FC236}">
                <a16:creationId xmlns:a16="http://schemas.microsoft.com/office/drawing/2014/main" id="{1B9286F4-11E0-4650-9CC1-26E2EB9431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9" t="26522" r="12512" b="20417"/>
          <a:stretch/>
        </p:blipFill>
        <p:spPr>
          <a:xfrm>
            <a:off x="9313718" y="979597"/>
            <a:ext cx="2110291" cy="2140239"/>
          </a:xfrm>
          <a:prstGeom prst="rect">
            <a:avLst/>
          </a:prstGeom>
        </p:spPr>
      </p:pic>
      <p:pic>
        <p:nvPicPr>
          <p:cNvPr id="12" name="Picture 11" descr="Two people using a manual wheelchair which attaches to an e-assist cycle">
            <a:extLst>
              <a:ext uri="{FF2B5EF4-FFF2-40B4-BE49-F238E27FC236}">
                <a16:creationId xmlns:a16="http://schemas.microsoft.com/office/drawing/2014/main" id="{832BC579-E2BD-40E4-993E-C0DE22026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7" t="32754" r="14976" b="15217"/>
          <a:stretch/>
        </p:blipFill>
        <p:spPr>
          <a:xfrm>
            <a:off x="6843713" y="1083915"/>
            <a:ext cx="2110291" cy="193758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4EFC2D3-DAE7-4A2E-91EA-BA87845C6D5C}"/>
              </a:ext>
            </a:extLst>
          </p:cNvPr>
          <p:cNvSpPr txBox="1">
            <a:spLocks/>
          </p:cNvSpPr>
          <p:nvPr/>
        </p:nvSpPr>
        <p:spPr>
          <a:xfrm>
            <a:off x="154903" y="5457805"/>
            <a:ext cx="10807958" cy="104503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Detailed product-specific safety requirements should be in product safety standards, not public spaces device regulations.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64843" y="1247821"/>
            <a:ext cx="6583828" cy="413145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Keeping users and others safe: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Electrical safety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– batteries, motors, chargers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Collision avoidance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– braking, stability, hazard detection etc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Other user and public safety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– multi-person devices/attachments, device “trains”, trailers and cargo capacity, control systems…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Mobility for all – product safety specifications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898E2-1F6D-4FCE-B3FB-7203281B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814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D5DBB6-D8A0-451D-A58E-88D74FB67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4903" y="1128859"/>
            <a:ext cx="4024640" cy="5558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Picture 7" descr="Graphic has a powerchair user and mobility scooter user to the left, and a tricycle rider to the right. &#10;The people are surrounded by a range of the requirements each device and user has to meet to legally use the device in public spaces. &#10;Around the powerchair and mobility scooter user, orange bubbles with arrows say: 8mph max speed, 4mph restrictor switch, rear view mirror, horn, Disabled users only, DVLA registration, 1 person only, no trailers allowed, fixed front and rear lights, speedometer, age 14 plus, brakes, reflectors, amber beacon (on 60mph+ dual carriageways), indicators and hazard warning lights. &#10;Around the tricyclists, blue bubbles with arrows say: lights and reflectors at night only, 15.5mph max powered speed, brakes, anyone, any age (e-assist 14 plus), multi-person and trailers allowed. &#10;">
            <a:extLst>
              <a:ext uri="{FF2B5EF4-FFF2-40B4-BE49-F238E27FC236}">
                <a16:creationId xmlns:a16="http://schemas.microsoft.com/office/drawing/2014/main" id="{26B77181-5415-4327-A650-044CB85A44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33"/>
          <a:stretch/>
        </p:blipFill>
        <p:spPr>
          <a:xfrm>
            <a:off x="4179543" y="1146862"/>
            <a:ext cx="7683623" cy="473043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2C5BFC2-5637-4C72-894F-72255E5E9627}"/>
              </a:ext>
            </a:extLst>
          </p:cNvPr>
          <p:cNvSpPr txBox="1">
            <a:spLocks/>
          </p:cNvSpPr>
          <p:nvPr/>
        </p:nvSpPr>
        <p:spPr>
          <a:xfrm>
            <a:off x="4179543" y="5850753"/>
            <a:ext cx="6921530" cy="108612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For use 4mph - 8mph on road only, devices must meet all class 3 criteria.</a:t>
            </a:r>
            <a:br>
              <a:rPr lang="en-US" sz="2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Class 3 devices are not permitted to use cycle lanes or bus lanes and must stay at 4mph or less on bridleways, cycle tracks and restricted byways.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0EF810E-1E7D-4D32-B84F-9FEBF068084C}"/>
              </a:ext>
            </a:extLst>
          </p:cNvPr>
          <p:cNvSpPr txBox="1">
            <a:spLocks/>
          </p:cNvSpPr>
          <p:nvPr/>
        </p:nvSpPr>
        <p:spPr>
          <a:xfrm>
            <a:off x="154903" y="1146863"/>
            <a:ext cx="4024640" cy="554089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It is not possible or practical  for many aid types to meet class 3 requirements, including: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Aids which can freewheel - cycles and e-assist devices;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Many power attachment types.</a:t>
            </a: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Class 3 requirements are excessive, unreasonable and unsafe.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Other pedestrians, cycle and micromobility users do not have to meet equivalent requirements.</a:t>
            </a:r>
            <a:endParaRPr lang="en-GB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Consultation – class 3 “invalid carriage” requirements</a:t>
            </a:r>
            <a:endParaRPr lang="en-GB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B1E70-F0DA-4DA4-AECF-761F0E68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473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42" y="5608972"/>
            <a:ext cx="10807958" cy="1010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9" name="Picture 8" descr="Graphic shows a person using a recumbent e-trike, two people using an in-line tandem mobility scooter, and a child using a four-legged robot dog which has a seat and controls like a powerchair.&#10;The people are saying &quot;my e-trike is my mobility aid&quot;, &quot;our tandem mobility scooter is our mobility aid&quot;, &quot;my robo-dog is my mobility aid&quot;. A person bottom left is holding up a crackly scroll that says &quot;Ye Olde Invalid Carriage Regulations 1988&quot; and saying &quot;er...&quot;">
            <a:extLst>
              <a:ext uri="{FF2B5EF4-FFF2-40B4-BE49-F238E27FC236}">
                <a16:creationId xmlns:a16="http://schemas.microsoft.com/office/drawing/2014/main" id="{5D46CD35-6B4A-4038-A4E8-474335C60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2"/>
          <a:stretch/>
        </p:blipFill>
        <p:spPr>
          <a:xfrm>
            <a:off x="8010940" y="1182286"/>
            <a:ext cx="4016218" cy="4203703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196868-4DA2-4B4A-A510-41C8F2341B4E}"/>
              </a:ext>
            </a:extLst>
          </p:cNvPr>
          <p:cNvSpPr txBox="1">
            <a:spLocks/>
          </p:cNvSpPr>
          <p:nvPr/>
        </p:nvSpPr>
        <p:spPr>
          <a:xfrm>
            <a:off x="164842" y="5642342"/>
            <a:ext cx="10807958" cy="9434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We believe there are practical, workable, rapid ways to achieve inclusive, equitable, future-proofed, least-restrictive mobility aid regulations. </a:t>
            </a: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64842" y="1115851"/>
            <a:ext cx="7687071" cy="456222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Use the upcoming Low Speed Zero Emission Vehicle (LZEV framework) to legally recognise all pedestrian and cycling-equivalent devices as mobility aids when used by a Disabled person to assist with or replace pedestrian movement.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Implement equality of access rights for mobility aid users with non-disabled pedestrians in all pedestrian-access spaces, and with non-disabled cyclists in all cycle-permitted spaces.</a:t>
            </a:r>
          </a:p>
          <a:p>
            <a:pPr>
              <a:lnSpc>
                <a:spcPct val="108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Retain and improve “invalid carriages” regulations: 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Ensuring VAT exemptions are retained for devices already regulated as in-class “invalid carriages”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Extending VAT exemptions to all MHRA certified class 1 medical device mobility aids when bought by or for use of a Disabled person or people.</a:t>
            </a:r>
          </a:p>
          <a:p>
            <a:pPr lvl="1">
              <a:lnSpc>
                <a:spcPct val="108000"/>
              </a:lnSpc>
              <a:spcAft>
                <a:spcPts val="600"/>
              </a:spcAft>
            </a:pPr>
            <a:endParaRPr lang="en-US" sz="2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108000"/>
              </a:lnSpc>
              <a:spcAft>
                <a:spcPts val="600"/>
              </a:spcAft>
            </a:pPr>
            <a:endParaRPr lang="en-GB" sz="2600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Consultation </a:t>
            </a:r>
            <a:r>
              <a:rPr lang="en-GB" b="1">
                <a:solidFill>
                  <a:schemeClr val="bg1"/>
                </a:solidFill>
                <a:latin typeface="+mn-lt"/>
              </a:rPr>
              <a:t>- achieving </a:t>
            </a:r>
            <a:r>
              <a:rPr lang="en-GB" b="1" dirty="0">
                <a:solidFill>
                  <a:schemeClr val="bg1"/>
                </a:solidFill>
                <a:latin typeface="+mn-lt"/>
              </a:rPr>
              <a:t>positive legal changes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4745F-D3E8-48F6-8FA0-CBA61A65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79009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FDB995-753B-4209-93D4-B178F524F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42" y="5615947"/>
            <a:ext cx="10718506" cy="11390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961333C-05D9-488B-A410-FF0EDE3F73AA}"/>
              </a:ext>
            </a:extLst>
          </p:cNvPr>
          <p:cNvSpPr txBox="1">
            <a:spLocks/>
          </p:cNvSpPr>
          <p:nvPr/>
        </p:nvSpPr>
        <p:spPr>
          <a:xfrm>
            <a:off x="120116" y="5685182"/>
            <a:ext cx="10807958" cy="1242273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Goal: Regulations allowing equal access to least-restrictive, future-proofed, safe pedestrian, cycling and cycling-equivalent mobility options for all Disabled people.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64842" y="1103244"/>
            <a:ext cx="11831688" cy="4651512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highlight>
                  <a:srgbClr val="FBE5D6"/>
                </a:highlight>
              </a:rPr>
              <a:t>Defining </a:t>
            </a: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  <a:highlight>
                  <a:srgbClr val="FBE5D6"/>
                </a:highlight>
              </a:rPr>
              <a:t>mobility devices – 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highlight>
                  <a:srgbClr val="FBE5D6"/>
                </a:highlight>
              </a:rPr>
              <a:t>Q 1-6:</a:t>
            </a:r>
            <a:endParaRPr lang="en-GB" sz="2600" b="1" dirty="0">
              <a:solidFill>
                <a:schemeClr val="accent1">
                  <a:lumMod val="50000"/>
                </a:schemeClr>
              </a:solidFill>
              <a:highlight>
                <a:srgbClr val="FBE5D6"/>
              </a:highlight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Consultation objectives “need” vs “quality of life”, “Invalid carriage” vs mobility device, Disabled-only restriction.</a:t>
            </a:r>
            <a:endParaRPr lang="en-GB" sz="2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  <a:highlight>
                  <a:srgbClr val="FBE5D6"/>
                </a:highlight>
              </a:rPr>
              <a:t>Age restrictions – Q 8-9, 18-19, 20-23, 24-27, 28-30: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GB" sz="2200" dirty="0">
                <a:solidFill>
                  <a:schemeClr val="accent1">
                    <a:lumMod val="50000"/>
                  </a:schemeClr>
                </a:solidFill>
              </a:rPr>
              <a:t>Direct for users/passengers, indirect via “class 3”, micromobility, cycle and e-cycle regulations</a:t>
            </a: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  <a:highlight>
                  <a:srgbClr val="FBE5D6"/>
                </a:highlight>
              </a:rPr>
              <a:t>Device specifications – Q 10-13, 14-17, 20-23, 24-27, 28-30: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Weight limits, “class 3” requirements, dimensions/manoeuvrability, access rights for different size devices e.g. into all buildings, public transport/services, outdoor spaces. </a:t>
            </a:r>
            <a:endParaRPr lang="en-GB" sz="2200" dirty="0">
              <a:solidFill>
                <a:schemeClr val="accent1">
                  <a:lumMod val="50000"/>
                </a:schemeClr>
              </a:solidFill>
              <a:highlight>
                <a:srgbClr val="E9DBCA"/>
              </a:highlight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highlight>
                  <a:srgbClr val="FBE5D6"/>
                </a:highlight>
              </a:rPr>
              <a:t>Safe </a:t>
            </a: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  <a:highlight>
                  <a:srgbClr val="FBE5D6"/>
                </a:highlight>
              </a:rPr>
              <a:t>use of spaces and permitted use locations – 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highlight>
                  <a:srgbClr val="FBE5D6"/>
                </a:highlight>
              </a:rPr>
              <a:t>Q 1-2, 8-9, 14-17, 24-27, 28-30:</a:t>
            </a:r>
            <a:endParaRPr lang="en-GB" sz="2600" b="1" dirty="0">
              <a:solidFill>
                <a:schemeClr val="accent1">
                  <a:lumMod val="50000"/>
                </a:schemeClr>
              </a:solidFill>
              <a:highlight>
                <a:srgbClr val="FBE5D6"/>
              </a:highlight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Rights of equal access to mobility (devices and locations), right to comparable speeds– pavements, cycle tracks/lanes, bus lanes, bridleways, restricted byways, roads. Presumption of competence for Disabled and non-disabled people.</a:t>
            </a:r>
            <a:endParaRPr lang="en-GB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highlight>
                  <a:srgbClr val="FBE5D6"/>
                </a:highlight>
              </a:rPr>
              <a:t>Risks </a:t>
            </a:r>
            <a:r>
              <a:rPr lang="en-GB" sz="2600" b="1" dirty="0">
                <a:solidFill>
                  <a:schemeClr val="accent1">
                    <a:lumMod val="50000"/>
                  </a:schemeClr>
                </a:solidFill>
                <a:highlight>
                  <a:srgbClr val="FBE5D6"/>
                </a:highlight>
              </a:rPr>
              <a:t>and benefits of changing mobility regulations – 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highlight>
                  <a:srgbClr val="FBE5D6"/>
                </a:highlight>
              </a:rPr>
              <a:t>Q 1-2, 17, 19, 20-23, 24-27, 30:</a:t>
            </a:r>
            <a:endParaRPr lang="en-GB" sz="2600" b="1" dirty="0">
              <a:solidFill>
                <a:schemeClr val="accent1">
                  <a:lumMod val="50000"/>
                </a:schemeClr>
              </a:solidFill>
              <a:highlight>
                <a:srgbClr val="FBE5D6"/>
              </a:highlight>
            </a:endParaRPr>
          </a:p>
          <a:p>
            <a:pPr marL="0" indent="0">
              <a:lnSpc>
                <a:spcPct val="120000"/>
              </a:lnSpc>
              <a:spcBef>
                <a:spcPts val="400"/>
              </a:spcBef>
              <a:buNone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</a:rPr>
              <a:t>Questions worded to focus on device-specific risks, not direct or wider benefits. Need to recognise individual, family, community and societal benefits of improved mobility for Disabled people.</a:t>
            </a:r>
            <a:endParaRPr lang="en-GB" sz="22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10000"/>
              </a:lnSpc>
              <a:buNone/>
            </a:pP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Consultation – questions and topics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0FFD-44C1-40BB-B3CF-C5C5BB2A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1210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acebook logo">
            <a:extLst>
              <a:ext uri="{FF2B5EF4-FFF2-40B4-BE49-F238E27FC236}">
                <a16:creationId xmlns:a16="http://schemas.microsoft.com/office/drawing/2014/main" id="{1159846B-F58A-4CFC-A283-6A1266286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040" y="6378370"/>
            <a:ext cx="321822" cy="321822"/>
          </a:xfrm>
          <a:prstGeom prst="rect">
            <a:avLst/>
          </a:prstGeom>
        </p:spPr>
      </p:pic>
      <p:pic>
        <p:nvPicPr>
          <p:cNvPr id="15" name="Picture 4" descr="Instagram logo">
            <a:extLst>
              <a:ext uri="{FF2B5EF4-FFF2-40B4-BE49-F238E27FC236}">
                <a16:creationId xmlns:a16="http://schemas.microsoft.com/office/drawing/2014/main" id="{CED84C1D-5F10-4940-97B7-60F22371E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4546" y="6378368"/>
            <a:ext cx="341937" cy="3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Bluesky logo">
            <a:extLst>
              <a:ext uri="{FF2B5EF4-FFF2-40B4-BE49-F238E27FC236}">
                <a16:creationId xmlns:a16="http://schemas.microsoft.com/office/drawing/2014/main" id="{F6F9624E-FDAE-4786-9107-5923C15444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1041" y="6015534"/>
            <a:ext cx="321822" cy="321823"/>
          </a:xfrm>
          <a:prstGeom prst="rect">
            <a:avLst/>
          </a:prstGeom>
        </p:spPr>
      </p:pic>
      <p:pic>
        <p:nvPicPr>
          <p:cNvPr id="14" name="Picture 2" descr="LinkedIn logo">
            <a:extLst>
              <a:ext uri="{FF2B5EF4-FFF2-40B4-BE49-F238E27FC236}">
                <a16:creationId xmlns:a16="http://schemas.microsoft.com/office/drawing/2014/main" id="{AB801436-D642-4495-AEBC-3BA60AF70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4546" y="6015534"/>
            <a:ext cx="341937" cy="32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FF77FC-5CBB-486E-92FB-E459640C342C}"/>
              </a:ext>
            </a:extLst>
          </p:cNvPr>
          <p:cNvSpPr txBox="1"/>
          <p:nvPr/>
        </p:nvSpPr>
        <p:spPr>
          <a:xfrm>
            <a:off x="8797075" y="6149499"/>
            <a:ext cx="2330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en-US" dirty="0">
                <a:solidFill>
                  <a:srgbClr val="0563C1"/>
                </a:solidFill>
              </a:rPr>
              <a:t>@WheelsForWellbeing</a:t>
            </a:r>
          </a:p>
        </p:txBody>
      </p:sp>
      <p:pic>
        <p:nvPicPr>
          <p:cNvPr id="8" name="Picture 7" descr="The Wheels for Wellbeing logo, an orange and blue spoked cycle wheel on the left, with &quot;wheels for&quot; in orange and &quot;wellbeing&quot; in blue to the right.">
            <a:extLst>
              <a:ext uri="{FF2B5EF4-FFF2-40B4-BE49-F238E27FC236}">
                <a16:creationId xmlns:a16="http://schemas.microsoft.com/office/drawing/2014/main" id="{F25E33A4-3983-4A6B-9816-558104C78C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487" y="6005899"/>
            <a:ext cx="3506681" cy="831701"/>
          </a:xfrm>
          <a:prstGeom prst="rect">
            <a:avLst/>
          </a:prstGeom>
        </p:spPr>
      </p:pic>
      <p:pic>
        <p:nvPicPr>
          <p:cNvPr id="4" name="Picture 3" descr="QR  code which leads to the Wheels for Wellbeing Every Journey, Everyone campaign page about mobility device regulations.">
            <a:extLst>
              <a:ext uri="{FF2B5EF4-FFF2-40B4-BE49-F238E27FC236}">
                <a16:creationId xmlns:a16="http://schemas.microsoft.com/office/drawing/2014/main" id="{26CE24B7-9901-4451-8E6B-5522F9B548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23" y="2365275"/>
            <a:ext cx="2306354" cy="23063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2B8BE4-C507-4419-BC9D-CEBD01406A69}"/>
              </a:ext>
            </a:extLst>
          </p:cNvPr>
          <p:cNvSpPr txBox="1"/>
          <p:nvPr/>
        </p:nvSpPr>
        <p:spPr>
          <a:xfrm>
            <a:off x="607534" y="1226669"/>
            <a:ext cx="11178074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Find out more on our Every Journey, Everyone campaign page:</a:t>
            </a:r>
          </a:p>
          <a:p>
            <a:pPr algn="ctr">
              <a:spcBef>
                <a:spcPts val="1200"/>
              </a:spcBef>
              <a:spcAft>
                <a:spcPts val="18000"/>
              </a:spcAft>
            </a:pPr>
            <a:r>
              <a:rPr lang="en-GB" sz="2800" u="sng" dirty="0">
                <a:solidFill>
                  <a:schemeClr val="accent1">
                    <a:lumMod val="50000"/>
                  </a:schemeClr>
                </a:solidFill>
              </a:rPr>
              <a:t>wheelsforwellbeing.org.uk/ejeo/</a:t>
            </a:r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Contact us for more information:</a:t>
            </a:r>
          </a:p>
          <a:p>
            <a:pPr algn="ctr">
              <a:spcBef>
                <a:spcPts val="1200"/>
              </a:spcBef>
            </a:pP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  <a:highlight>
                  <a:srgbClr val="FFFCF7"/>
                </a:highlight>
              </a:rPr>
              <a:t>info</a:t>
            </a:r>
            <a:r>
              <a:rPr lang="en-US" sz="2800" u="sng" dirty="0">
                <a:solidFill>
                  <a:schemeClr val="accent1">
                    <a:lumMod val="50000"/>
                  </a:schemeClr>
                </a:solidFill>
              </a:rPr>
              <a:t>@wheelsforwellbeing.org.uk</a:t>
            </a:r>
          </a:p>
          <a:p>
            <a:pPr>
              <a:spcBef>
                <a:spcPts val="1800"/>
              </a:spcBef>
            </a:pPr>
            <a:endParaRPr lang="en-US" sz="2400" dirty="0"/>
          </a:p>
        </p:txBody>
      </p:sp>
      <p:sp>
        <p:nvSpPr>
          <p:cNvPr id="2" name="Title 1" descr="Thanks for listening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1999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Thanks for listening</a:t>
            </a:r>
            <a:endParaRPr lang="en-GB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E3BDD6-3F3C-4DA8-B537-18341D1BE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21DB-921B-4637-BD7B-BDE1E05C32B9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535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8" name="Picture 7" descr="Multiple people using different aids, from top left rows left to right:&#10;A child using a powerchair, an adult using a manual wheelchair and long cane, an adult using a rollator assisting two young children.&#10;A person with a guide dog, an adult and child using a side-by-side tandem, two people using an in-line tandem mobility scooter, an adult using a powerchair with a pram attached, a child using a manual wheelchair with a front power attachment, an adult using a mobility scooter assisting a young child who is walking, an adult using a mobility scooter towing a cycle-type trailer with two children in it, a teen riding a bicycle.">
            <a:extLst>
              <a:ext uri="{FF2B5EF4-FFF2-40B4-BE49-F238E27FC236}">
                <a16:creationId xmlns:a16="http://schemas.microsoft.com/office/drawing/2014/main" id="{8A5D4D7D-DE15-4233-8E6B-02A91441C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242" y="1049112"/>
            <a:ext cx="4278758" cy="581479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64842" y="1247821"/>
            <a:ext cx="7709651" cy="56060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108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Equality of access to pedestrian and cycling/cycling-equivalent mobility;</a:t>
            </a:r>
            <a:endParaRPr lang="en-GB" sz="2600" dirty="0"/>
          </a:p>
          <a:p>
            <a:pPr marL="514350" indent="-514350">
              <a:lnSpc>
                <a:spcPct val="108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Context: Where we are now, and how we got there;</a:t>
            </a:r>
          </a:p>
          <a:p>
            <a:pPr marL="514350" indent="-514350">
              <a:lnSpc>
                <a:spcPct val="108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Achieving mobility for all: What’s needed?</a:t>
            </a:r>
            <a:endParaRPr lang="en-GB" sz="2600" dirty="0"/>
          </a:p>
          <a:p>
            <a:pPr marL="514350" indent="-514350">
              <a:lnSpc>
                <a:spcPct val="108000"/>
              </a:lnSpc>
              <a:spcAft>
                <a:spcPts val="1800"/>
              </a:spcAft>
              <a:buFont typeface="+mj-lt"/>
              <a:buAutoNum type="arabicPeriod"/>
            </a:pPr>
            <a:r>
              <a:rPr lang="en-GB" sz="3200" dirty="0">
                <a:solidFill>
                  <a:schemeClr val="accent1">
                    <a:lumMod val="50000"/>
                  </a:schemeClr>
                </a:solidFill>
              </a:rPr>
              <a:t>The government “mobility devices” consultation.</a:t>
            </a:r>
            <a:endParaRPr lang="en-GB" sz="2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Contents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5E0AB-D63B-4CC1-B3B5-42D56EC4A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687" y="6370655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3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785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4842" y="3279913"/>
            <a:ext cx="7461076" cy="33793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4" name="Picture 23" descr="An adult riding a recumbent tadpole trike">
            <a:extLst>
              <a:ext uri="{FF2B5EF4-FFF2-40B4-BE49-F238E27FC236}">
                <a16:creationId xmlns:a16="http://schemas.microsoft.com/office/drawing/2014/main" id="{48FB2C5C-C8B3-44B6-8C31-7FEF87C5D7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9" t="18195" r="16041" b="21562"/>
          <a:stretch/>
        </p:blipFill>
        <p:spPr>
          <a:xfrm>
            <a:off x="10092215" y="3566043"/>
            <a:ext cx="1969247" cy="1988509"/>
          </a:xfrm>
          <a:prstGeom prst="rect">
            <a:avLst/>
          </a:prstGeom>
        </p:spPr>
      </p:pic>
      <p:pic>
        <p:nvPicPr>
          <p:cNvPr id="26" name="Picture 25" descr="A person using an e-assist rollator/wheelchair multi-purpose device with an integrated shopping basket">
            <a:extLst>
              <a:ext uri="{FF2B5EF4-FFF2-40B4-BE49-F238E27FC236}">
                <a16:creationId xmlns:a16="http://schemas.microsoft.com/office/drawing/2014/main" id="{43D3CDC9-A35B-49B0-A7F2-3B106C7611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3" t="30144" r="29468" b="14493"/>
          <a:stretch/>
        </p:blipFill>
        <p:spPr>
          <a:xfrm flipH="1">
            <a:off x="8283175" y="3626847"/>
            <a:ext cx="1487081" cy="2826194"/>
          </a:xfrm>
          <a:prstGeom prst="rect">
            <a:avLst/>
          </a:prstGeom>
        </p:spPr>
      </p:pic>
      <p:pic>
        <p:nvPicPr>
          <p:cNvPr id="17" name="Picture 16" descr="A child riding a three-wheeled manual kick scooter">
            <a:extLst>
              <a:ext uri="{FF2B5EF4-FFF2-40B4-BE49-F238E27FC236}">
                <a16:creationId xmlns:a16="http://schemas.microsoft.com/office/drawing/2014/main" id="{62FC9B2F-397C-4E13-9657-F52F73A3AF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3" t="32464" r="40338" b="25507"/>
          <a:stretch/>
        </p:blipFill>
        <p:spPr>
          <a:xfrm>
            <a:off x="11035361" y="1608809"/>
            <a:ext cx="872602" cy="1643212"/>
          </a:xfrm>
          <a:prstGeom prst="rect">
            <a:avLst/>
          </a:prstGeom>
        </p:spPr>
      </p:pic>
      <p:pic>
        <p:nvPicPr>
          <p:cNvPr id="22" name="Picture 21" descr="An adult using a manual wheelchair with front power attachment">
            <a:extLst>
              <a:ext uri="{FF2B5EF4-FFF2-40B4-BE49-F238E27FC236}">
                <a16:creationId xmlns:a16="http://schemas.microsoft.com/office/drawing/2014/main" id="{CE219ABE-35FB-4A78-97A2-11F2EDD423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8" t="32464" r="20483" b="10434"/>
          <a:stretch/>
        </p:blipFill>
        <p:spPr>
          <a:xfrm flipH="1">
            <a:off x="9893602" y="1146093"/>
            <a:ext cx="1410587" cy="2360312"/>
          </a:xfrm>
          <a:prstGeom prst="rect">
            <a:avLst/>
          </a:prstGeom>
        </p:spPr>
      </p:pic>
      <p:pic>
        <p:nvPicPr>
          <p:cNvPr id="25" name="Picture 24" descr="A person using a powerchair towing a large wheely luggage case">
            <a:extLst>
              <a:ext uri="{FF2B5EF4-FFF2-40B4-BE49-F238E27FC236}">
                <a16:creationId xmlns:a16="http://schemas.microsoft.com/office/drawing/2014/main" id="{9A4882B1-B9C0-4CB5-B54B-ED056F012E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3" t="32151" r="29441" b="11761"/>
          <a:stretch/>
        </p:blipFill>
        <p:spPr>
          <a:xfrm flipH="1">
            <a:off x="7725741" y="1146093"/>
            <a:ext cx="2366474" cy="23837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164842" y="1247821"/>
            <a:ext cx="7461076" cy="560609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Disabled people must be regarded in law as pedestrians while using mobility aids at pedestrian speeds in all pedestrian spaces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Regulations prohibiting dangerous and antisocial behaviour by all pedestrians apply equally to mobility aid users.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We need the right to use aids that enable us to: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Move independently indoors and outdoors, on a wide range of surfaces,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Support family and friends who need help moving around,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Keep up with the people we’re walking/wheeling with,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Transport our children, shopping, luggage and equipment,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Hurry away from danger, or to keep others safe,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Make trips at the same sorts of speeds that non-disabled pedestrians can.</a:t>
            </a:r>
            <a:endParaRPr lang="en-GB" sz="2600" b="1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The right to be a pedestrian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220E8-33D1-42EA-B26E-3D25307C4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389909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4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54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0113" y="3518453"/>
            <a:ext cx="7461076" cy="32365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 descr="Two people using a tandem mobility scooter">
            <a:extLst>
              <a:ext uri="{FF2B5EF4-FFF2-40B4-BE49-F238E27FC236}">
                <a16:creationId xmlns:a16="http://schemas.microsoft.com/office/drawing/2014/main" id="{D8690D46-FB6B-474B-9323-98E9E8C460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0551" r="20442" b="22459"/>
          <a:stretch/>
        </p:blipFill>
        <p:spPr>
          <a:xfrm>
            <a:off x="8349496" y="3624003"/>
            <a:ext cx="2031673" cy="3229916"/>
          </a:xfrm>
          <a:prstGeom prst="rect">
            <a:avLst/>
          </a:prstGeom>
        </p:spPr>
      </p:pic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pic>
        <p:nvPicPr>
          <p:cNvPr id="11" name="Picture 10" descr="A young person riding a bicycle">
            <a:extLst>
              <a:ext uri="{FF2B5EF4-FFF2-40B4-BE49-F238E27FC236}">
                <a16:creationId xmlns:a16="http://schemas.microsoft.com/office/drawing/2014/main" id="{A8280718-091B-479D-85FA-A0053AA11E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0" t="22609" r="34105" b="7101"/>
          <a:stretch/>
        </p:blipFill>
        <p:spPr>
          <a:xfrm>
            <a:off x="10335060" y="1113091"/>
            <a:ext cx="1156596" cy="2645987"/>
          </a:xfrm>
          <a:prstGeom prst="rect">
            <a:avLst/>
          </a:prstGeom>
        </p:spPr>
      </p:pic>
      <p:pic>
        <p:nvPicPr>
          <p:cNvPr id="9" name="Picture 8" descr="A young person using a manual wheelchair with front power attachment">
            <a:extLst>
              <a:ext uri="{FF2B5EF4-FFF2-40B4-BE49-F238E27FC236}">
                <a16:creationId xmlns:a16="http://schemas.microsoft.com/office/drawing/2014/main" id="{302F344D-91A8-4F31-918D-FD09C0234B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1" t="21618" r="29165" b="5001"/>
          <a:stretch/>
        </p:blipFill>
        <p:spPr>
          <a:xfrm>
            <a:off x="9218298" y="1049111"/>
            <a:ext cx="1437152" cy="2806666"/>
          </a:xfrm>
          <a:prstGeom prst="rect">
            <a:avLst/>
          </a:prstGeom>
        </p:spPr>
      </p:pic>
      <p:pic>
        <p:nvPicPr>
          <p:cNvPr id="8" name="Picture 7" descr="A young person using a powerchair">
            <a:extLst>
              <a:ext uri="{FF2B5EF4-FFF2-40B4-BE49-F238E27FC236}">
                <a16:creationId xmlns:a16="http://schemas.microsoft.com/office/drawing/2014/main" id="{5A975294-624E-4905-B43F-EA24497D29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3" t="31243" r="35121" b="21563"/>
          <a:stretch/>
        </p:blipFill>
        <p:spPr>
          <a:xfrm>
            <a:off x="7970815" y="1249751"/>
            <a:ext cx="1374272" cy="22375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80113" y="1148936"/>
            <a:ext cx="7461076" cy="560609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Disabled people must have the right to use our mobility aids at cycling or cycling-equivalent speeds in all cycle-permitted spaces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Regulations prohibiting dangerous and antisocial behaviour by all cyclists and public space users apply equally to mobility aid users.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We need the right to use aids that enable us to: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Move at pedestrian speeds in pedestrian spaces on aids that are capable of higher speeds, 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Support family and friends who need help moving around,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Keep up with the people we’re travelling with,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Transport our babies and children,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Hurry away from danger, or to keep others safe,</a:t>
            </a:r>
          </a:p>
          <a:p>
            <a:pPr lvl="1">
              <a:lnSpc>
                <a:spcPct val="120000"/>
              </a:lnSpc>
            </a:pPr>
            <a:r>
              <a:rPr lang="en-US" sz="2000" dirty="0"/>
              <a:t>Make trips at the same sorts of speeds that non-disabled cyclists and micromobility users can.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The right to cycling and cycling-equivalent mobility</a:t>
            </a:r>
            <a:endParaRPr lang="en-GB" b="1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FA17B-4321-4B44-8612-ED3A5239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45087" y="6366689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5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86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4000" y="1231930"/>
            <a:ext cx="10708429" cy="25295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5C38-CF42-48A1-97A6-7A19DC8EB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0196" y="1049111"/>
            <a:ext cx="0" cy="580480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2EC7CF-5A4E-4353-A019-EA26F3851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141728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C0F05C-45D0-4AD6-AE78-91FA3EAF1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6320591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F143E-427F-4D3A-B21E-71A60BB4E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120384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A62A94-0D58-4D4F-AB63-46260430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856883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9E5F0E-A5D5-4FE3-98D4-3680F50E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3593382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9A0829-D401-490B-A9F7-0E3A3EDF5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4581472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758287-25D1-4AB3-A9E1-6BC857414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13378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BCE83D-86DC-40B9-8FEE-C112ED769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74739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9CE8F34-55C8-47EE-A95B-05BF29C98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4077665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2DD080-A6C5-4E03-9182-84581E0AA759}"/>
              </a:ext>
            </a:extLst>
          </p:cNvPr>
          <p:cNvSpPr txBox="1">
            <a:spLocks/>
          </p:cNvSpPr>
          <p:nvPr/>
        </p:nvSpPr>
        <p:spPr>
          <a:xfrm>
            <a:off x="576000" y="6075091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2026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8B9BC09-F571-4B09-A117-E21EED03C284}"/>
              </a:ext>
            </a:extLst>
          </p:cNvPr>
          <p:cNvSpPr txBox="1">
            <a:spLocks/>
          </p:cNvSpPr>
          <p:nvPr/>
        </p:nvSpPr>
        <p:spPr>
          <a:xfrm>
            <a:off x="576000" y="550189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2010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68C04AB-2E37-4DE7-A6BA-2AF7ED6C4608}"/>
              </a:ext>
            </a:extLst>
          </p:cNvPr>
          <p:cNvSpPr txBox="1">
            <a:spLocks/>
          </p:cNvSpPr>
          <p:nvPr/>
        </p:nvSpPr>
        <p:spPr>
          <a:xfrm>
            <a:off x="576000" y="488828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1995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9E63682-EB3A-40C7-9B8E-9FE1493DD191}"/>
              </a:ext>
            </a:extLst>
          </p:cNvPr>
          <p:cNvSpPr txBox="1">
            <a:spLocks/>
          </p:cNvSpPr>
          <p:nvPr/>
        </p:nvSpPr>
        <p:spPr>
          <a:xfrm>
            <a:off x="576000" y="4335972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D415A3EF-6847-4E3F-81CE-380C952A1A53}"/>
              </a:ext>
            </a:extLst>
          </p:cNvPr>
          <p:cNvSpPr txBox="1">
            <a:spLocks/>
          </p:cNvSpPr>
          <p:nvPr/>
        </p:nvSpPr>
        <p:spPr>
          <a:xfrm>
            <a:off x="576000" y="3832165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1983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DD309B-40FF-46E8-A50E-78F3DD6F9C0B}"/>
              </a:ext>
            </a:extLst>
          </p:cNvPr>
          <p:cNvSpPr txBox="1">
            <a:spLocks/>
          </p:cNvSpPr>
          <p:nvPr/>
        </p:nvSpPr>
        <p:spPr>
          <a:xfrm>
            <a:off x="576000" y="3347882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1970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487CBF-6964-4CA3-BD41-F462BB4BBA83}"/>
              </a:ext>
            </a:extLst>
          </p:cNvPr>
          <p:cNvSpPr txBox="1">
            <a:spLocks/>
          </p:cNvSpPr>
          <p:nvPr/>
        </p:nvSpPr>
        <p:spPr>
          <a:xfrm>
            <a:off x="576000" y="2611383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1960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3373F-CEFE-482F-A751-713E69C2BA3D}"/>
              </a:ext>
            </a:extLst>
          </p:cNvPr>
          <p:cNvSpPr txBox="1">
            <a:spLocks/>
          </p:cNvSpPr>
          <p:nvPr/>
        </p:nvSpPr>
        <p:spPr>
          <a:xfrm>
            <a:off x="576000" y="1874884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1948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576000" y="117178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1930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2" name="Picture 31" descr="An advertising poster for the Argson invalid trike, from Egham, calling it &quot;Freedom for the people&quot;, &quot;world renowned&quot;, &quot;hand, motor and electric tricycles - Freedom and Independence for the Disabled and Invalid&quot;. The Stanley Engineering Co. Ltd. Photo credit Egham Museum.">
            <a:extLst>
              <a:ext uri="{FF2B5EF4-FFF2-40B4-BE49-F238E27FC236}">
                <a16:creationId xmlns:a16="http://schemas.microsoft.com/office/drawing/2014/main" id="{7A3D3255-F1F7-499D-8194-7E2498435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337" y="3884126"/>
            <a:ext cx="1935382" cy="2804901"/>
          </a:xfrm>
          <a:prstGeom prst="rect">
            <a:avLst/>
          </a:prstGeom>
        </p:spPr>
      </p:pic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E60248F-4E00-4EA6-8456-43CA2F7E6AD6}"/>
              </a:ext>
            </a:extLst>
          </p:cNvPr>
          <p:cNvSpPr txBox="1">
            <a:spLocks/>
          </p:cNvSpPr>
          <p:nvPr/>
        </p:nvSpPr>
        <p:spPr>
          <a:xfrm>
            <a:off x="9031539" y="6582394"/>
            <a:ext cx="1510747" cy="262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Credit: Egham Museum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4" name="Picture 33" descr="Black and white photo of a person sitting on an &quot;invalid trike&quot;. From this angle it looks like a big touring motorbike. A second person is standing beside the trike giving the first a hug. Photo credit J Pratt">
            <a:extLst>
              <a:ext uri="{FF2B5EF4-FFF2-40B4-BE49-F238E27FC236}">
                <a16:creationId xmlns:a16="http://schemas.microsoft.com/office/drawing/2014/main" id="{A5062729-F3E7-4D6B-B93D-DA7493A5F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436" y="3860216"/>
            <a:ext cx="1699940" cy="2804901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01A1E832-9CF8-4069-B0F3-F8A26BD9B402}"/>
              </a:ext>
            </a:extLst>
          </p:cNvPr>
          <p:cNvSpPr txBox="1">
            <a:spLocks/>
          </p:cNvSpPr>
          <p:nvPr/>
        </p:nvSpPr>
        <p:spPr>
          <a:xfrm>
            <a:off x="6522032" y="6595586"/>
            <a:ext cx="1510747" cy="262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1000" b="1" dirty="0">
                <a:solidFill>
                  <a:schemeClr val="accent1">
                    <a:lumMod val="50000"/>
                  </a:schemeClr>
                </a:solidFill>
              </a:rPr>
              <a:t>Credit: J Pratt</a:t>
            </a:r>
            <a:endParaRPr lang="en-GB" sz="1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6" name="Picture 35" descr="Photo of an Argson &quot;invalid tricycle&quot;, which is a black motor trike with an armchair-like seat, number plate, huge front headlamp and control levers each side of the seat. Credit Science Museum">
            <a:extLst>
              <a:ext uri="{FF2B5EF4-FFF2-40B4-BE49-F238E27FC236}">
                <a16:creationId xmlns:a16="http://schemas.microsoft.com/office/drawing/2014/main" id="{AEA882C8-EB0F-4751-A8DC-093DAED66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536" y="3860216"/>
            <a:ext cx="3632737" cy="2804901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B73EF80-6F63-4E78-BFD1-6D2D37337689}"/>
              </a:ext>
            </a:extLst>
          </p:cNvPr>
          <p:cNvSpPr txBox="1">
            <a:spLocks/>
          </p:cNvSpPr>
          <p:nvPr/>
        </p:nvSpPr>
        <p:spPr>
          <a:xfrm>
            <a:off x="3072447" y="6591505"/>
            <a:ext cx="1510747" cy="262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anchor="ctr">
            <a:normAutofit fontScale="4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Credit: Science Museum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630420-29D9-4B2D-A920-40BD96CAF7B4}"/>
              </a:ext>
            </a:extLst>
          </p:cNvPr>
          <p:cNvSpPr txBox="1">
            <a:spLocks/>
          </p:cNvSpPr>
          <p:nvPr/>
        </p:nvSpPr>
        <p:spPr>
          <a:xfrm>
            <a:off x="1404000" y="1209280"/>
            <a:ext cx="10708428" cy="2687293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Road Traffic Act –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5000+ people per year dying in crashes. This Act removed car speed limits, introduced driving tests solely for Disabled people, created the “invalid carriage” vehicle category: 20mph speed limit, users must be at least 16 and have a driving licence.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“Invalid carriages [are] mechanically propelled vehicles the weight of which unladen does not exceed five hundredweight and which are specially designed and constructed, and not merely adapted, 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for the use of persons suffering from some physical defect or disability and are used solely by such persons”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A bit of history – 1930: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309C0-4122-45A4-8AC0-CCB11D376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0119" y="6357587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6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8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4000" y="1858989"/>
            <a:ext cx="10697931" cy="818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5C38-CF42-48A1-97A6-7A19DC8EB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0196" y="1049111"/>
            <a:ext cx="0" cy="580480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2EC7CF-5A4E-4353-A019-EA26F3851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141728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C0F05C-45D0-4AD6-AE78-91FA3EAF1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6320591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F143E-427F-4D3A-B21E-71A60BB4E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120384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A62A94-0D58-4D4F-AB63-46260430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856883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9E5F0E-A5D5-4FE3-98D4-3680F50E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3593382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C9A0829-D401-490B-A9F7-0E3A3EDF5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4571533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758287-25D1-4AB3-A9E1-6BC857414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13378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BCE83D-86DC-40B9-8FEE-C112ED769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74739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52CD2EB-0A0B-4CBB-A5CB-701565A5A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4077665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2DD080-A6C5-4E03-9182-84581E0AA759}"/>
              </a:ext>
            </a:extLst>
          </p:cNvPr>
          <p:cNvSpPr txBox="1">
            <a:spLocks/>
          </p:cNvSpPr>
          <p:nvPr/>
        </p:nvSpPr>
        <p:spPr>
          <a:xfrm>
            <a:off x="576000" y="6075091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2026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8B9BC09-F571-4B09-A117-E21EED03C284}"/>
              </a:ext>
            </a:extLst>
          </p:cNvPr>
          <p:cNvSpPr txBox="1">
            <a:spLocks/>
          </p:cNvSpPr>
          <p:nvPr/>
        </p:nvSpPr>
        <p:spPr>
          <a:xfrm>
            <a:off x="576000" y="550189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2010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68C04AB-2E37-4DE7-A6BA-2AF7ED6C4608}"/>
              </a:ext>
            </a:extLst>
          </p:cNvPr>
          <p:cNvSpPr txBox="1">
            <a:spLocks/>
          </p:cNvSpPr>
          <p:nvPr/>
        </p:nvSpPr>
        <p:spPr>
          <a:xfrm>
            <a:off x="576000" y="488828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1995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9E63682-EB3A-40C7-9B8E-9FE1493DD191}"/>
              </a:ext>
            </a:extLst>
          </p:cNvPr>
          <p:cNvSpPr txBox="1">
            <a:spLocks/>
          </p:cNvSpPr>
          <p:nvPr/>
        </p:nvSpPr>
        <p:spPr>
          <a:xfrm>
            <a:off x="576000" y="4326033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970F8168-6A5C-422E-89B6-2D522E877F4C}"/>
              </a:ext>
            </a:extLst>
          </p:cNvPr>
          <p:cNvSpPr txBox="1">
            <a:spLocks/>
          </p:cNvSpPr>
          <p:nvPr/>
        </p:nvSpPr>
        <p:spPr>
          <a:xfrm>
            <a:off x="576000" y="3832165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1983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DD309B-40FF-46E8-A50E-78F3DD6F9C0B}"/>
              </a:ext>
            </a:extLst>
          </p:cNvPr>
          <p:cNvSpPr txBox="1">
            <a:spLocks/>
          </p:cNvSpPr>
          <p:nvPr/>
        </p:nvSpPr>
        <p:spPr>
          <a:xfrm>
            <a:off x="576000" y="3347882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1970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487CBF-6964-4CA3-BD41-F462BB4BBA83}"/>
              </a:ext>
            </a:extLst>
          </p:cNvPr>
          <p:cNvSpPr txBox="1">
            <a:spLocks/>
          </p:cNvSpPr>
          <p:nvPr/>
        </p:nvSpPr>
        <p:spPr>
          <a:xfrm>
            <a:off x="576000" y="2611383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1960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1DB45E-32DB-4FC3-86E0-56364F986E4C}"/>
              </a:ext>
            </a:extLst>
          </p:cNvPr>
          <p:cNvSpPr txBox="1">
            <a:spLocks/>
          </p:cNvSpPr>
          <p:nvPr/>
        </p:nvSpPr>
        <p:spPr>
          <a:xfrm>
            <a:off x="1404000" y="1834636"/>
            <a:ext cx="10359740" cy="97322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NHS founded 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Government takes on increased responsibility for providing people with mobility aids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3373F-CEFE-482F-A751-713E69C2BA3D}"/>
              </a:ext>
            </a:extLst>
          </p:cNvPr>
          <p:cNvSpPr txBox="1">
            <a:spLocks/>
          </p:cNvSpPr>
          <p:nvPr/>
        </p:nvSpPr>
        <p:spPr>
          <a:xfrm>
            <a:off x="576000" y="1874884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1948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1630420-29D9-4B2D-A920-40BD96CAF7B4}"/>
              </a:ext>
            </a:extLst>
          </p:cNvPr>
          <p:cNvSpPr txBox="1">
            <a:spLocks/>
          </p:cNvSpPr>
          <p:nvPr/>
        </p:nvSpPr>
        <p:spPr>
          <a:xfrm>
            <a:off x="1404000" y="1207579"/>
            <a:ext cx="2502615" cy="420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576000" y="117178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1930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A bit of history – 1948: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08966-090C-47C8-A1D5-15919BA36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8687" y="6348611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7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53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4000" y="2037049"/>
            <a:ext cx="10668677" cy="23394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5C38-CF42-48A1-97A6-7A19DC8EB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0196" y="1049111"/>
            <a:ext cx="0" cy="580480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2EC7CF-5A4E-4353-A019-EA26F3851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141728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C0F05C-45D0-4AD6-AE78-91FA3EAF1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6320591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F143E-427F-4D3A-B21E-71A60BB4E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4000" y="1764975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A62A94-0D58-4D4F-AB63-46260430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231091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9E5F0E-A5D5-4FE3-98D4-3680F50E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3593382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758287-25D1-4AB3-A9E1-6BC857414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13378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BCE83D-86DC-40B9-8FEE-C112ED769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74739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F292377-7143-4746-8336-D3388C027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4077665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A36CFEA-8464-467C-BED8-61210B02E6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4571533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2DD080-A6C5-4E03-9182-84581E0AA759}"/>
              </a:ext>
            </a:extLst>
          </p:cNvPr>
          <p:cNvSpPr txBox="1">
            <a:spLocks/>
          </p:cNvSpPr>
          <p:nvPr/>
        </p:nvSpPr>
        <p:spPr>
          <a:xfrm>
            <a:off x="576000" y="6075091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2026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8B9BC09-F571-4B09-A117-E21EED03C284}"/>
              </a:ext>
            </a:extLst>
          </p:cNvPr>
          <p:cNvSpPr txBox="1">
            <a:spLocks/>
          </p:cNvSpPr>
          <p:nvPr/>
        </p:nvSpPr>
        <p:spPr>
          <a:xfrm>
            <a:off x="576000" y="550189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2010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68C04AB-2E37-4DE7-A6BA-2AF7ED6C4608}"/>
              </a:ext>
            </a:extLst>
          </p:cNvPr>
          <p:cNvSpPr txBox="1">
            <a:spLocks/>
          </p:cNvSpPr>
          <p:nvPr/>
        </p:nvSpPr>
        <p:spPr>
          <a:xfrm>
            <a:off x="576000" y="488828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1995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9A4BCB9-E02F-4071-A214-A29C9E8B56CE}"/>
              </a:ext>
            </a:extLst>
          </p:cNvPr>
          <p:cNvSpPr txBox="1">
            <a:spLocks/>
          </p:cNvSpPr>
          <p:nvPr/>
        </p:nvSpPr>
        <p:spPr>
          <a:xfrm>
            <a:off x="576000" y="4326033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5188B98-1A07-45D9-9194-DA0D81E8D0E6}"/>
              </a:ext>
            </a:extLst>
          </p:cNvPr>
          <p:cNvSpPr txBox="1">
            <a:spLocks/>
          </p:cNvSpPr>
          <p:nvPr/>
        </p:nvSpPr>
        <p:spPr>
          <a:xfrm>
            <a:off x="576000" y="3832165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1983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DD309B-40FF-46E8-A50E-78F3DD6F9C0B}"/>
              </a:ext>
            </a:extLst>
          </p:cNvPr>
          <p:cNvSpPr txBox="1">
            <a:spLocks/>
          </p:cNvSpPr>
          <p:nvPr/>
        </p:nvSpPr>
        <p:spPr>
          <a:xfrm>
            <a:off x="576000" y="3347882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1970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6C36B9C-8FB2-4604-9E18-A6A4C9841AB2}"/>
              </a:ext>
            </a:extLst>
          </p:cNvPr>
          <p:cNvSpPr txBox="1">
            <a:spLocks/>
          </p:cNvSpPr>
          <p:nvPr/>
        </p:nvSpPr>
        <p:spPr>
          <a:xfrm>
            <a:off x="1404000" y="2009747"/>
            <a:ext cx="10718761" cy="244431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Road Traffic Act –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Following campaigning by Disabled people who needed multi-person powered mobility aids, the law on “invalid carriages” changed...</a:t>
            </a:r>
          </a:p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“" invalid carriage " means a mechanically propelled vehicle the weight of which unladen does not exceed five hundredweight and which is specially designed and constructed, and not merely adapted, </a:t>
            </a: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for the use of a person suffering from some physical defect or disability and is used solely by such a person”</a:t>
            </a: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487CBF-6964-4CA3-BD41-F462BB4BBA83}"/>
              </a:ext>
            </a:extLst>
          </p:cNvPr>
          <p:cNvSpPr txBox="1">
            <a:spLocks/>
          </p:cNvSpPr>
          <p:nvPr/>
        </p:nvSpPr>
        <p:spPr>
          <a:xfrm>
            <a:off x="576000" y="1985591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1960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1DB45E-32DB-4FC3-86E0-56364F986E4C}"/>
              </a:ext>
            </a:extLst>
          </p:cNvPr>
          <p:cNvSpPr txBox="1">
            <a:spLocks/>
          </p:cNvSpPr>
          <p:nvPr/>
        </p:nvSpPr>
        <p:spPr>
          <a:xfrm>
            <a:off x="1404000" y="1561473"/>
            <a:ext cx="2423962" cy="5348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NHS founded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3373F-CEFE-482F-A751-713E69C2BA3D}"/>
              </a:ext>
            </a:extLst>
          </p:cNvPr>
          <p:cNvSpPr txBox="1">
            <a:spLocks/>
          </p:cNvSpPr>
          <p:nvPr/>
        </p:nvSpPr>
        <p:spPr>
          <a:xfrm>
            <a:off x="576000" y="1519475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1948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6A9B348-ADCC-4EAD-B507-F40ADF2BB121}"/>
              </a:ext>
            </a:extLst>
          </p:cNvPr>
          <p:cNvSpPr txBox="1">
            <a:spLocks/>
          </p:cNvSpPr>
          <p:nvPr/>
        </p:nvSpPr>
        <p:spPr>
          <a:xfrm>
            <a:off x="1404000" y="1207579"/>
            <a:ext cx="2502615" cy="420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576000" y="117178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1930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A bit of history – 1960: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9748D-B8C1-4C81-8971-CF5A2C5FD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4532" y="6320590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8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87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877894-F852-484C-8745-0DBD23932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4000" y="2358163"/>
            <a:ext cx="10703881" cy="4289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The Wheels for Wellbeing logo">
            <a:extLst>
              <a:ext uri="{FF2B5EF4-FFF2-40B4-BE49-F238E27FC236}">
                <a16:creationId xmlns:a16="http://schemas.microsoft.com/office/drawing/2014/main" id="{9342A562-0DA6-4073-97B0-B055EF837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132" y="5379279"/>
            <a:ext cx="1375755" cy="137575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C5C38-CF42-48A1-97A6-7A19DC8EB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50196" y="1049111"/>
            <a:ext cx="0" cy="580480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2EC7CF-5A4E-4353-A019-EA26F38517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141728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CC0F05C-45D0-4AD6-AE78-91FA3EAF13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6320591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F143E-427F-4D3A-B21E-71A60BB4E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4000" y="1764975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5A62A94-0D58-4D4F-AB63-46260430F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09267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99E5F0E-A5D5-4FE3-98D4-3680F50E2C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2609231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758287-25D1-4AB3-A9E1-6BC8574146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133780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0BCE83D-86DC-40B9-8FEE-C112ED769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5747396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734473D-8BB8-47CD-90F9-730DC969E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4077665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EB5C6CF-7E77-4784-AD3B-1526AF778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44000" y="4571533"/>
            <a:ext cx="437322" cy="0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32DD080-A6C5-4E03-9182-84581E0AA759}"/>
              </a:ext>
            </a:extLst>
          </p:cNvPr>
          <p:cNvSpPr txBox="1">
            <a:spLocks/>
          </p:cNvSpPr>
          <p:nvPr/>
        </p:nvSpPr>
        <p:spPr>
          <a:xfrm>
            <a:off x="576000" y="6075091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2026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68B9BC09-F571-4B09-A117-E21EED03C284}"/>
              </a:ext>
            </a:extLst>
          </p:cNvPr>
          <p:cNvSpPr txBox="1">
            <a:spLocks/>
          </p:cNvSpPr>
          <p:nvPr/>
        </p:nvSpPr>
        <p:spPr>
          <a:xfrm>
            <a:off x="576000" y="550189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2010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68C04AB-2E37-4DE7-A6BA-2AF7ED6C4608}"/>
              </a:ext>
            </a:extLst>
          </p:cNvPr>
          <p:cNvSpPr txBox="1">
            <a:spLocks/>
          </p:cNvSpPr>
          <p:nvPr/>
        </p:nvSpPr>
        <p:spPr>
          <a:xfrm>
            <a:off x="576000" y="488828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1995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6B0AC64A-9F75-40B8-9369-61F4F715506C}"/>
              </a:ext>
            </a:extLst>
          </p:cNvPr>
          <p:cNvSpPr txBox="1">
            <a:spLocks/>
          </p:cNvSpPr>
          <p:nvPr/>
        </p:nvSpPr>
        <p:spPr>
          <a:xfrm>
            <a:off x="576000" y="4326033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4DF70F7-C512-4B3D-B74C-9238830DCF85}"/>
              </a:ext>
            </a:extLst>
          </p:cNvPr>
          <p:cNvSpPr txBox="1">
            <a:spLocks/>
          </p:cNvSpPr>
          <p:nvPr/>
        </p:nvSpPr>
        <p:spPr>
          <a:xfrm>
            <a:off x="576000" y="3832165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1983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4BEEBEE-14A4-4F8B-87DA-2F1A291B17B6}"/>
              </a:ext>
            </a:extLst>
          </p:cNvPr>
          <p:cNvSpPr txBox="1">
            <a:spLocks/>
          </p:cNvSpPr>
          <p:nvPr/>
        </p:nvSpPr>
        <p:spPr>
          <a:xfrm>
            <a:off x="1404000" y="2385067"/>
            <a:ext cx="10321606" cy="434351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Chronically Sick and Disabled Persons Act &amp; Use of Invalid Carriages on Highways Regulations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–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Range of services, led to Motability. For non-motor-vehicle mobility, these laws:</a:t>
            </a:r>
          </a:p>
          <a:p>
            <a:pPr marL="457200" indent="-45720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Regulated use of unpowered wheelchairs.</a:t>
            </a:r>
          </a:p>
          <a:p>
            <a:pPr marL="457200" indent="-45720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Defined low weight (250lb/113.4kg max), low speed (4mph max powered) single-user devices which could be used without a driving licence.</a:t>
            </a:r>
          </a:p>
          <a:p>
            <a:pPr marL="457200" indent="-457200">
              <a:lnSpc>
                <a:spcPct val="110000"/>
              </a:lnSpc>
              <a:spcBef>
                <a:spcPts val="400"/>
              </a:spcBef>
              <a:spcAft>
                <a:spcPts val="400"/>
              </a:spcAft>
              <a:buAutoNum type="arabicPeriod"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Gave users of these unpowered and powered wheelchairs/mobility scooters the right to use pavements, footpaths and bridleways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as well as roads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" invalid carriage " means a vehicle,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whether mechanically propelled or </a:t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not, constructed or adapted for use for the carriage of one person, </a:t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being a person suffering from some physical defect or disability”</a:t>
            </a:r>
          </a:p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40DD309B-40FF-46E8-A50E-78F3DD6F9C0B}"/>
              </a:ext>
            </a:extLst>
          </p:cNvPr>
          <p:cNvSpPr txBox="1">
            <a:spLocks/>
          </p:cNvSpPr>
          <p:nvPr/>
        </p:nvSpPr>
        <p:spPr>
          <a:xfrm>
            <a:off x="576000" y="2363731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</a:rPr>
              <a:t>1970</a:t>
            </a:r>
            <a:endParaRPr lang="en-GB" sz="2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16C36B9C-8FB2-4604-9E18-A6A4C9841AB2}"/>
              </a:ext>
            </a:extLst>
          </p:cNvPr>
          <p:cNvSpPr txBox="1">
            <a:spLocks/>
          </p:cNvSpPr>
          <p:nvPr/>
        </p:nvSpPr>
        <p:spPr>
          <a:xfrm>
            <a:off x="1404000" y="1890304"/>
            <a:ext cx="2067902" cy="40473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67487CBF-6964-4CA3-BD41-F462BB4BBA83}"/>
              </a:ext>
            </a:extLst>
          </p:cNvPr>
          <p:cNvSpPr txBox="1">
            <a:spLocks/>
          </p:cNvSpPr>
          <p:nvPr/>
        </p:nvSpPr>
        <p:spPr>
          <a:xfrm>
            <a:off x="576000" y="1847170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1960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91DB45E-32DB-4FC3-86E0-56364F986E4C}"/>
              </a:ext>
            </a:extLst>
          </p:cNvPr>
          <p:cNvSpPr txBox="1">
            <a:spLocks/>
          </p:cNvSpPr>
          <p:nvPr/>
        </p:nvSpPr>
        <p:spPr>
          <a:xfrm>
            <a:off x="1404000" y="1541201"/>
            <a:ext cx="1690218" cy="3992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NHS founded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7D3373F-CEFE-482F-A751-713E69C2BA3D}"/>
              </a:ext>
            </a:extLst>
          </p:cNvPr>
          <p:cNvSpPr txBox="1">
            <a:spLocks/>
          </p:cNvSpPr>
          <p:nvPr/>
        </p:nvSpPr>
        <p:spPr>
          <a:xfrm>
            <a:off x="576000" y="1519475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1948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6A9B348-ADCC-4EAD-B507-F40ADF2BB121}"/>
              </a:ext>
            </a:extLst>
          </p:cNvPr>
          <p:cNvSpPr txBox="1">
            <a:spLocks/>
          </p:cNvSpPr>
          <p:nvPr/>
        </p:nvSpPr>
        <p:spPr>
          <a:xfrm>
            <a:off x="1404000" y="1207579"/>
            <a:ext cx="2502615" cy="4209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Road Traffic Act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9949C-2583-4C2F-878B-D67B70858177}"/>
              </a:ext>
            </a:extLst>
          </p:cNvPr>
          <p:cNvSpPr txBox="1">
            <a:spLocks/>
          </p:cNvSpPr>
          <p:nvPr/>
        </p:nvSpPr>
        <p:spPr>
          <a:xfrm>
            <a:off x="576000" y="1171786"/>
            <a:ext cx="870056" cy="4909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8000"/>
              </a:lnSpc>
              <a:spcAft>
                <a:spcPts val="600"/>
              </a:spcAft>
              <a:buNone/>
            </a:pPr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1930</a:t>
            </a:r>
            <a:endParaRPr lang="en-GB" sz="2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5A9C66-6139-4EA2-9DF2-E931D0D8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81"/>
            <a:ext cx="12192000" cy="1045030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+mn-lt"/>
              </a:rPr>
              <a:t>A bit of history – 1970:</a:t>
            </a:r>
            <a:endParaRPr lang="en-GB" dirty="0">
              <a:latin typeface="+mn-l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10BA6-0CB3-4AB0-8DAA-0DA1FAB78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4681" y="6351346"/>
            <a:ext cx="2743200" cy="365125"/>
          </a:xfrm>
        </p:spPr>
        <p:txBody>
          <a:bodyPr/>
          <a:lstStyle/>
          <a:p>
            <a:fld id="{0F0321DB-921B-4637-BD7B-BDE1E05C32B9}" type="slidenum">
              <a:rPr lang="en-GB" sz="1600" smtClean="0">
                <a:solidFill>
                  <a:schemeClr val="tx1"/>
                </a:solidFill>
              </a:rPr>
              <a:t>9</a:t>
            </a:fld>
            <a:endParaRPr lang="en-GB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40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75E4ED5A66E549ACCAECD9C4860C6C" ma:contentTypeVersion="13" ma:contentTypeDescription="Create a new document." ma:contentTypeScope="" ma:versionID="f7af8f8b4240a2c67243342387cda01f">
  <xsd:schema xmlns:xsd="http://www.w3.org/2001/XMLSchema" xmlns:xs="http://www.w3.org/2001/XMLSchema" xmlns:p="http://schemas.microsoft.com/office/2006/metadata/properties" xmlns:ns2="e0d36e78-dd65-4b7e-a014-e45bf1c1d8f9" xmlns:ns3="f3822d69-8d42-4ac3-bd55-2f751fb5e554" targetNamespace="http://schemas.microsoft.com/office/2006/metadata/properties" ma:root="true" ma:fieldsID="753fe98a60cb8782aea8c33c47fc33d6" ns2:_="" ns3:_="">
    <xsd:import namespace="e0d36e78-dd65-4b7e-a014-e45bf1c1d8f9"/>
    <xsd:import namespace="f3822d69-8d42-4ac3-bd55-2f751fb5e5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d36e78-dd65-4b7e-a014-e45bf1c1d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77f45d5-5f96-4044-8998-43ecf430cc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822d69-8d42-4ac3-bd55-2f751fb5e554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930ad732-611a-4231-9005-c7b65add6ea0}" ma:internalName="TaxCatchAll" ma:showField="CatchAllData" ma:web="f3822d69-8d42-4ac3-bd55-2f751fb5e5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d36e78-dd65-4b7e-a014-e45bf1c1d8f9">
      <Terms xmlns="http://schemas.microsoft.com/office/infopath/2007/PartnerControls"/>
    </lcf76f155ced4ddcb4097134ff3c332f>
    <TaxCatchAll xmlns="f3822d69-8d42-4ac3-bd55-2f751fb5e554" xsi:nil="true"/>
  </documentManagement>
</p:properties>
</file>

<file path=customXml/itemProps1.xml><?xml version="1.0" encoding="utf-8"?>
<ds:datastoreItem xmlns:ds="http://schemas.openxmlformats.org/officeDocument/2006/customXml" ds:itemID="{C388615C-7D23-41DB-B929-27CBAF48F87D}"/>
</file>

<file path=customXml/itemProps2.xml><?xml version="1.0" encoding="utf-8"?>
<ds:datastoreItem xmlns:ds="http://schemas.openxmlformats.org/officeDocument/2006/customXml" ds:itemID="{E5AE0A54-E642-4552-94E2-B24FD7E01439}"/>
</file>

<file path=customXml/itemProps3.xml><?xml version="1.0" encoding="utf-8"?>
<ds:datastoreItem xmlns:ds="http://schemas.openxmlformats.org/officeDocument/2006/customXml" ds:itemID="{0FA6B5C8-622E-465F-8359-2B2D1CE5659F}"/>
</file>

<file path=docProps/app.xml><?xml version="1.0" encoding="utf-8"?>
<Properties xmlns="http://schemas.openxmlformats.org/officeDocument/2006/extended-properties" xmlns:vt="http://schemas.openxmlformats.org/officeDocument/2006/docPropsVTypes">
  <TotalTime>9110</TotalTime>
  <Words>3076</Words>
  <Application>Microsoft Office PowerPoint</Application>
  <PresentationFormat>Widescreen</PresentationFormat>
  <Paragraphs>327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Mobility Justice:  How new mobility aid regulations can provide equal mobility rights for all </vt:lpstr>
      <vt:lpstr>Housekeeping</vt:lpstr>
      <vt:lpstr>Contents</vt:lpstr>
      <vt:lpstr>The right to be a pedestrian</vt:lpstr>
      <vt:lpstr>The right to cycling and cycling-equivalent mobility</vt:lpstr>
      <vt:lpstr>A bit of history – 1930:</vt:lpstr>
      <vt:lpstr>A bit of history – 1948:</vt:lpstr>
      <vt:lpstr>A bit of history – 1960:</vt:lpstr>
      <vt:lpstr>A bit of history – 1970:</vt:lpstr>
      <vt:lpstr>A bit of history – 1983:</vt:lpstr>
      <vt:lpstr>A bit of history – 1988:</vt:lpstr>
      <vt:lpstr>A bit of history – 1995:</vt:lpstr>
      <vt:lpstr>A bit of history – 2010:</vt:lpstr>
      <vt:lpstr>A bit of history – 2026:</vt:lpstr>
      <vt:lpstr>New rules – same old inequality?</vt:lpstr>
      <vt:lpstr>Grey areas, misunderstandings and bans</vt:lpstr>
      <vt:lpstr>Mobility for all – risks vs benefits</vt:lpstr>
      <vt:lpstr>Mobility for all – presumption of capacity</vt:lpstr>
      <vt:lpstr>Mobility for all – relevance of impairments</vt:lpstr>
      <vt:lpstr>Mobility for all – disability status</vt:lpstr>
      <vt:lpstr>Mobility for all - age</vt:lpstr>
      <vt:lpstr>Mobility for all – moving in groups</vt:lpstr>
      <vt:lpstr>Mobility for all – public space rules</vt:lpstr>
      <vt:lpstr>Mobility for all – device specifications for access</vt:lpstr>
      <vt:lpstr>Mobility for all – product safety specifications</vt:lpstr>
      <vt:lpstr>Consultation – class 3 “invalid carriage” requirements</vt:lpstr>
      <vt:lpstr>Consultation - achieving positive legal changes</vt:lpstr>
      <vt:lpstr>Consultation – questions and topics</vt:lpstr>
      <vt:lpstr>Thanks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Kate Ball</dc:creator>
  <cp:lastModifiedBy>Kate Ball</cp:lastModifiedBy>
  <cp:revision>263</cp:revision>
  <dcterms:created xsi:type="dcterms:W3CDTF">2024-05-21T11:08:57Z</dcterms:created>
  <dcterms:modified xsi:type="dcterms:W3CDTF">2026-02-02T12:15:30Z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0x0101000F75E4ED5A66E549ACCAECD9C4860C6C</vt:lpwstr>
  </property>
</Properties>
</file>